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0"/>
  </p:notesMasterIdLst>
  <p:sldIdLst>
    <p:sldId id="256" r:id="rId2"/>
    <p:sldId id="291" r:id="rId3"/>
    <p:sldId id="293" r:id="rId4"/>
    <p:sldId id="295" r:id="rId5"/>
    <p:sldId id="294" r:id="rId6"/>
    <p:sldId id="296" r:id="rId7"/>
    <p:sldId id="297" r:id="rId8"/>
    <p:sldId id="307" r:id="rId9"/>
    <p:sldId id="305" r:id="rId10"/>
    <p:sldId id="308" r:id="rId11"/>
    <p:sldId id="299" r:id="rId12"/>
    <p:sldId id="300" r:id="rId13"/>
    <p:sldId id="301" r:id="rId14"/>
    <p:sldId id="302" r:id="rId15"/>
    <p:sldId id="275" r:id="rId16"/>
    <p:sldId id="309" r:id="rId17"/>
    <p:sldId id="303" r:id="rId18"/>
    <p:sldId id="304" r:id="rId19"/>
  </p:sldIdLst>
  <p:sldSz cx="9144000" cy="5143500" type="screen16x9"/>
  <p:notesSz cx="6858000" cy="9144000"/>
  <p:embeddedFontLst>
    <p:embeddedFont>
      <p:font typeface="IBM Plex Sans" panose="020B0503050203000203" pitchFamily="34" charset="0"/>
      <p:regular r:id="rId21"/>
      <p:bold r:id="rId22"/>
      <p:italic r:id="rId23"/>
      <p:boldItalic r:id="rId24"/>
    </p:embeddedFont>
    <p:embeddedFont>
      <p:font typeface="IBM Plex Sans Medium" panose="020F0502020204030204" pitchFamily="34" charset="0"/>
      <p:regular r:id="rId25"/>
      <p:bold r:id="rId26"/>
      <p:italic r:id="rId27"/>
      <p:boldItalic r:id="rId26"/>
    </p:embeddedFont>
    <p:embeddedFont>
      <p:font typeface="Roboto Condensed Light" panose="020F0302020204030204" pitchFamily="34" charset="0"/>
      <p:regular r:id="rId28"/>
      <p: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E0F12D4-1B49-46EA-B2A1-61778E3C9E41}">
  <a:tblStyle styleId="{EE0F12D4-1B49-46EA-B2A1-61778E3C9E4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446"/>
    <p:restoredTop sz="95982"/>
  </p:normalViewPr>
  <p:slideViewPr>
    <p:cSldViewPr snapToGrid="0" snapToObjects="1">
      <p:cViewPr varScale="1">
        <p:scale>
          <a:sx n="111" d="100"/>
          <a:sy n="111" d="100"/>
        </p:scale>
        <p:origin x="224" y="9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76976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9324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7103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442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99723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13e6ea64383_0_15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 name="Google Shape;931;g13e6ea64383_0_1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13e6ea64383_0_15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 name="Google Shape;931;g13e6ea64383_0_1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07645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63198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206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3756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1380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973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3359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8137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3152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288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25703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59038" y="734775"/>
            <a:ext cx="3090300" cy="27321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859038" y="3466975"/>
            <a:ext cx="3090300" cy="677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98"/>
        <p:cNvGrpSpPr/>
        <p:nvPr/>
      </p:nvGrpSpPr>
      <p:grpSpPr>
        <a:xfrm>
          <a:off x="0" y="0"/>
          <a:ext cx="0" cy="0"/>
          <a:chOff x="0" y="0"/>
          <a:chExt cx="0" cy="0"/>
        </a:xfrm>
      </p:grpSpPr>
      <p:sp>
        <p:nvSpPr>
          <p:cNvPr id="99" name="Google Shape;99;p11"/>
          <p:cNvSpPr/>
          <p:nvPr/>
        </p:nvSpPr>
        <p:spPr>
          <a:xfrm>
            <a:off x="5271600" y="12169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1"/>
          <p:cNvSpPr/>
          <p:nvPr/>
        </p:nvSpPr>
        <p:spPr>
          <a:xfrm>
            <a:off x="-717550" y="-358650"/>
            <a:ext cx="3158700" cy="31587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1" name="Google Shape;101;p11"/>
          <p:cNvPicPr preferRelativeResize="0"/>
          <p:nvPr/>
        </p:nvPicPr>
        <p:blipFill>
          <a:blip r:embed="rId3">
            <a:alphaModFix/>
          </a:blip>
          <a:stretch>
            <a:fillRect/>
          </a:stretch>
        </p:blipFill>
        <p:spPr>
          <a:xfrm>
            <a:off x="139428" y="3028425"/>
            <a:ext cx="3268650" cy="1980800"/>
          </a:xfrm>
          <a:prstGeom prst="rect">
            <a:avLst/>
          </a:prstGeom>
          <a:noFill/>
          <a:ln>
            <a:noFill/>
          </a:ln>
        </p:spPr>
      </p:pic>
      <p:sp>
        <p:nvSpPr>
          <p:cNvPr id="102" name="Google Shape;102;p11"/>
          <p:cNvSpPr txBox="1">
            <a:spLocks noGrp="1"/>
          </p:cNvSpPr>
          <p:nvPr>
            <p:ph type="title" hasCustomPrompt="1"/>
          </p:nvPr>
        </p:nvSpPr>
        <p:spPr>
          <a:xfrm>
            <a:off x="1684413" y="1548725"/>
            <a:ext cx="5775300" cy="17238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10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03" name="Google Shape;103;p11"/>
          <p:cNvSpPr txBox="1">
            <a:spLocks noGrp="1"/>
          </p:cNvSpPr>
          <p:nvPr>
            <p:ph type="subTitle" idx="1"/>
          </p:nvPr>
        </p:nvSpPr>
        <p:spPr>
          <a:xfrm>
            <a:off x="1927800" y="3310925"/>
            <a:ext cx="52884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0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p:nvPr/>
        </p:nvSpPr>
        <p:spPr>
          <a:xfrm rot="10800000" flipH="1">
            <a:off x="-406075" y="-598225"/>
            <a:ext cx="2711400" cy="2711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3"/>
          <p:cNvSpPr/>
          <p:nvPr/>
        </p:nvSpPr>
        <p:spPr>
          <a:xfrm>
            <a:off x="849300" y="515400"/>
            <a:ext cx="7445400" cy="411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3297400" y="1352425"/>
            <a:ext cx="4319100" cy="1723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1527500" y="2146350"/>
            <a:ext cx="1639500" cy="841800"/>
          </a:xfrm>
          <a:prstGeom prst="rect">
            <a:avLst/>
          </a:prstGeom>
          <a:effectLst>
            <a:outerShdw blurRad="142875"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3297400" y="3015800"/>
            <a:ext cx="30687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 name="Google Shape;17;p3"/>
          <p:cNvSpPr/>
          <p:nvPr/>
        </p:nvSpPr>
        <p:spPr>
          <a:xfrm>
            <a:off x="5328350" y="3015800"/>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3"/>
          <p:cNvGrpSpPr/>
          <p:nvPr/>
        </p:nvGrpSpPr>
        <p:grpSpPr>
          <a:xfrm>
            <a:off x="1765267" y="783850"/>
            <a:ext cx="1160092" cy="63948"/>
            <a:chOff x="3779200" y="1371600"/>
            <a:chExt cx="1992600" cy="109500"/>
          </a:xfrm>
        </p:grpSpPr>
        <p:sp>
          <p:nvSpPr>
            <p:cNvPr id="19" name="Google Shape;19;p3"/>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3"/>
          <p:cNvGrpSpPr/>
          <p:nvPr/>
        </p:nvGrpSpPr>
        <p:grpSpPr>
          <a:xfrm>
            <a:off x="4819925" y="4070513"/>
            <a:ext cx="4324075" cy="899525"/>
            <a:chOff x="-55375" y="2531100"/>
            <a:chExt cx="4324075" cy="899525"/>
          </a:xfrm>
        </p:grpSpPr>
        <p:sp>
          <p:nvSpPr>
            <p:cNvPr id="26" name="Google Shape;26;p3"/>
            <p:cNvSpPr/>
            <p:nvPr/>
          </p:nvSpPr>
          <p:spPr>
            <a:xfrm>
              <a:off x="88975" y="2531100"/>
              <a:ext cx="4179725" cy="723025"/>
            </a:xfrm>
            <a:custGeom>
              <a:avLst/>
              <a:gdLst/>
              <a:ahLst/>
              <a:cxnLst/>
              <a:rect l="l" t="t" r="r" b="b"/>
              <a:pathLst>
                <a:path w="167189" h="28921" fill="none" extrusionOk="0">
                  <a:moveTo>
                    <a:pt x="1" y="28921"/>
                  </a:moveTo>
                  <a:lnTo>
                    <a:pt x="23813" y="5120"/>
                  </a:lnTo>
                  <a:lnTo>
                    <a:pt x="85476" y="5120"/>
                  </a:lnTo>
                  <a:lnTo>
                    <a:pt x="90572" y="0"/>
                  </a:lnTo>
                  <a:lnTo>
                    <a:pt x="167189"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55375" y="3245775"/>
              <a:ext cx="184575" cy="184850"/>
            </a:xfrm>
            <a:custGeom>
              <a:avLst/>
              <a:gdLst/>
              <a:ahLst/>
              <a:cxnLst/>
              <a:rect l="l" t="t" r="r" b="b"/>
              <a:pathLst>
                <a:path w="7383" h="7394" fill="none" extrusionOk="0">
                  <a:moveTo>
                    <a:pt x="0" y="3691"/>
                  </a:moveTo>
                  <a:cubicBezTo>
                    <a:pt x="0" y="1655"/>
                    <a:pt x="1644" y="0"/>
                    <a:pt x="3691" y="0"/>
                  </a:cubicBezTo>
                  <a:cubicBezTo>
                    <a:pt x="5727" y="0"/>
                    <a:pt x="7382" y="1655"/>
                    <a:pt x="7382" y="3691"/>
                  </a:cubicBezTo>
                  <a:cubicBezTo>
                    <a:pt x="7382" y="5727"/>
                    <a:pt x="5727" y="7382"/>
                    <a:pt x="3691" y="7382"/>
                  </a:cubicBezTo>
                  <a:cubicBezTo>
                    <a:pt x="1644" y="7394"/>
                    <a:pt x="0" y="5751"/>
                    <a:pt x="0"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3"/>
          <p:cNvGrpSpPr/>
          <p:nvPr/>
        </p:nvGrpSpPr>
        <p:grpSpPr>
          <a:xfrm flipH="1">
            <a:off x="60" y="250384"/>
            <a:ext cx="4954238" cy="886972"/>
            <a:chOff x="1358103" y="3291921"/>
            <a:chExt cx="3368397" cy="603054"/>
          </a:xfrm>
        </p:grpSpPr>
        <p:sp>
          <p:nvSpPr>
            <p:cNvPr id="29" name="Google Shape;29;p3"/>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1358103" y="3291921"/>
              <a:ext cx="125123" cy="125328"/>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1;p3"/>
          <p:cNvGrpSpPr/>
          <p:nvPr/>
        </p:nvGrpSpPr>
        <p:grpSpPr>
          <a:xfrm>
            <a:off x="8339918" y="228501"/>
            <a:ext cx="534767" cy="286894"/>
            <a:chOff x="773350" y="518000"/>
            <a:chExt cx="2757950" cy="1479600"/>
          </a:xfrm>
        </p:grpSpPr>
        <p:sp>
          <p:nvSpPr>
            <p:cNvPr id="32" name="Google Shape;32;p3"/>
            <p:cNvSpPr/>
            <p:nvPr/>
          </p:nvSpPr>
          <p:spPr>
            <a:xfrm>
              <a:off x="258270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1678025"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77335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4"/>
          <p:cNvSpPr/>
          <p:nvPr/>
        </p:nvSpPr>
        <p:spPr>
          <a:xfrm>
            <a:off x="391500" y="313650"/>
            <a:ext cx="8361000" cy="4516200"/>
          </a:xfrm>
          <a:prstGeom prst="rect">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 name="Google Shape;38;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SzPts val="1100"/>
              <a:buAutoNum type="arabicPeriod"/>
              <a:defRPr sz="1100"/>
            </a:lvl1pPr>
            <a:lvl2pPr marL="914400" lvl="1" indent="-298450" rtl="0">
              <a:lnSpc>
                <a:spcPct val="100000"/>
              </a:lnSpc>
              <a:spcBef>
                <a:spcPts val="0"/>
              </a:spcBef>
              <a:spcAft>
                <a:spcPts val="0"/>
              </a:spcAft>
              <a:buSzPts val="1100"/>
              <a:buFont typeface="Roboto Condensed Light"/>
              <a:buAutoNum type="alphaLcPeriod"/>
              <a:defRPr sz="1100"/>
            </a:lvl2pPr>
            <a:lvl3pPr marL="1371600" lvl="2" indent="-298450" rtl="0">
              <a:lnSpc>
                <a:spcPct val="100000"/>
              </a:lnSpc>
              <a:spcBef>
                <a:spcPts val="0"/>
              </a:spcBef>
              <a:spcAft>
                <a:spcPts val="0"/>
              </a:spcAft>
              <a:buSzPts val="1100"/>
              <a:buFont typeface="Roboto Condensed Light"/>
              <a:buAutoNum type="romanLcPeriod"/>
              <a:defRPr sz="1100"/>
            </a:lvl3pPr>
            <a:lvl4pPr marL="1828800" lvl="3" indent="-298450" rtl="0">
              <a:lnSpc>
                <a:spcPct val="100000"/>
              </a:lnSpc>
              <a:spcBef>
                <a:spcPts val="0"/>
              </a:spcBef>
              <a:spcAft>
                <a:spcPts val="0"/>
              </a:spcAft>
              <a:buSzPts val="1100"/>
              <a:buFont typeface="Roboto Condensed Light"/>
              <a:buAutoNum type="arabicPeriod"/>
              <a:defRPr sz="1100"/>
            </a:lvl4pPr>
            <a:lvl5pPr marL="2286000" lvl="4" indent="-298450" rtl="0">
              <a:lnSpc>
                <a:spcPct val="100000"/>
              </a:lnSpc>
              <a:spcBef>
                <a:spcPts val="0"/>
              </a:spcBef>
              <a:spcAft>
                <a:spcPts val="0"/>
              </a:spcAft>
              <a:buSzPts val="1100"/>
              <a:buFont typeface="Roboto Condensed Light"/>
              <a:buAutoNum type="alphaLcPeriod"/>
              <a:defRPr sz="1100"/>
            </a:lvl5pPr>
            <a:lvl6pPr marL="2743200" lvl="5" indent="-298450" rtl="0">
              <a:lnSpc>
                <a:spcPct val="100000"/>
              </a:lnSpc>
              <a:spcBef>
                <a:spcPts val="0"/>
              </a:spcBef>
              <a:spcAft>
                <a:spcPts val="0"/>
              </a:spcAft>
              <a:buSzPts val="1100"/>
              <a:buFont typeface="Roboto Condensed Light"/>
              <a:buAutoNum type="romanLcPeriod"/>
              <a:defRPr sz="1100"/>
            </a:lvl6pPr>
            <a:lvl7pPr marL="3200400" lvl="6" indent="-298450" rtl="0">
              <a:lnSpc>
                <a:spcPct val="100000"/>
              </a:lnSpc>
              <a:spcBef>
                <a:spcPts val="0"/>
              </a:spcBef>
              <a:spcAft>
                <a:spcPts val="0"/>
              </a:spcAft>
              <a:buSzPts val="1100"/>
              <a:buFont typeface="Roboto Condensed Light"/>
              <a:buAutoNum type="arabicPeriod"/>
              <a:defRPr sz="1100"/>
            </a:lvl7pPr>
            <a:lvl8pPr marL="3657600" lvl="7" indent="-298450" rtl="0">
              <a:lnSpc>
                <a:spcPct val="100000"/>
              </a:lnSpc>
              <a:spcBef>
                <a:spcPts val="0"/>
              </a:spcBef>
              <a:spcAft>
                <a:spcPts val="0"/>
              </a:spcAft>
              <a:buSzPts val="1100"/>
              <a:buFont typeface="Roboto Condensed Light"/>
              <a:buAutoNum type="alphaLcPeriod"/>
              <a:defRPr sz="1100"/>
            </a:lvl8pPr>
            <a:lvl9pPr marL="4114800" lvl="8" indent="-298450" rtl="0">
              <a:lnSpc>
                <a:spcPct val="100000"/>
              </a:lnSpc>
              <a:spcBef>
                <a:spcPts val="0"/>
              </a:spcBef>
              <a:spcAft>
                <a:spcPts val="0"/>
              </a:spcAft>
              <a:buSzPts val="1100"/>
              <a:buFont typeface="Roboto Condensed Light"/>
              <a:buAutoNum type="romanLcPeriod"/>
              <a:defRPr sz="1100"/>
            </a:lvl9pPr>
          </a:lstStyle>
          <a:p>
            <a:endParaRPr/>
          </a:p>
        </p:txBody>
      </p:sp>
      <p:grpSp>
        <p:nvGrpSpPr>
          <p:cNvPr id="39" name="Google Shape;39;p4"/>
          <p:cNvGrpSpPr/>
          <p:nvPr/>
        </p:nvGrpSpPr>
        <p:grpSpPr>
          <a:xfrm>
            <a:off x="3" y="101070"/>
            <a:ext cx="2610703" cy="336022"/>
            <a:chOff x="198225" y="4390550"/>
            <a:chExt cx="3765075" cy="484600"/>
          </a:xfrm>
        </p:grpSpPr>
        <p:sp>
          <p:nvSpPr>
            <p:cNvPr id="40" name="Google Shape;40;p4"/>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42;p4"/>
          <p:cNvGrpSpPr/>
          <p:nvPr/>
        </p:nvGrpSpPr>
        <p:grpSpPr>
          <a:xfrm flipH="1">
            <a:off x="6533303" y="4719270"/>
            <a:ext cx="2610703" cy="336022"/>
            <a:chOff x="198225" y="4390550"/>
            <a:chExt cx="3765075" cy="484600"/>
          </a:xfrm>
        </p:grpSpPr>
        <p:sp>
          <p:nvSpPr>
            <p:cNvPr id="43" name="Google Shape;43;p4"/>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7" name="Google Shape;47;p5"/>
          <p:cNvSpPr txBox="1">
            <a:spLocks noGrp="1"/>
          </p:cNvSpPr>
          <p:nvPr>
            <p:ph type="title" idx="2"/>
          </p:nvPr>
        </p:nvSpPr>
        <p:spPr>
          <a:xfrm>
            <a:off x="1535050" y="3501550"/>
            <a:ext cx="27228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8" name="Google Shape;48;p5"/>
          <p:cNvSpPr txBox="1">
            <a:spLocks noGrp="1"/>
          </p:cNvSpPr>
          <p:nvPr>
            <p:ph type="title" idx="3"/>
          </p:nvPr>
        </p:nvSpPr>
        <p:spPr>
          <a:xfrm>
            <a:off x="4904150" y="3501550"/>
            <a:ext cx="27228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 name="Google Shape;49;p5"/>
          <p:cNvSpPr txBox="1">
            <a:spLocks noGrp="1"/>
          </p:cNvSpPr>
          <p:nvPr>
            <p:ph type="subTitle" idx="1"/>
          </p:nvPr>
        </p:nvSpPr>
        <p:spPr>
          <a:xfrm>
            <a:off x="4904152" y="2295475"/>
            <a:ext cx="27228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0" name="Google Shape;50;p5"/>
          <p:cNvSpPr txBox="1">
            <a:spLocks noGrp="1"/>
          </p:cNvSpPr>
          <p:nvPr>
            <p:ph type="subTitle" idx="4"/>
          </p:nvPr>
        </p:nvSpPr>
        <p:spPr>
          <a:xfrm>
            <a:off x="1535050" y="2295475"/>
            <a:ext cx="27228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1" name="Google Shape;51;p5"/>
          <p:cNvSpPr/>
          <p:nvPr/>
        </p:nvSpPr>
        <p:spPr>
          <a:xfrm>
            <a:off x="-944225" y="-771375"/>
            <a:ext cx="5017200" cy="5017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a:off x="6250675" y="2068287"/>
            <a:ext cx="3603600" cy="3603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8423988" y="859361"/>
            <a:ext cx="400800" cy="3624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312288" y="4468061"/>
            <a:ext cx="400800" cy="3624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55;p5"/>
          <p:cNvGrpSpPr/>
          <p:nvPr/>
        </p:nvGrpSpPr>
        <p:grpSpPr>
          <a:xfrm rot="-5400000">
            <a:off x="-816695" y="997044"/>
            <a:ext cx="2428951" cy="434862"/>
            <a:chOff x="1358103" y="3291921"/>
            <a:chExt cx="3368397" cy="603054"/>
          </a:xfrm>
        </p:grpSpPr>
        <p:sp>
          <p:nvSpPr>
            <p:cNvPr id="56" name="Google Shape;56;p5"/>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a:off x="1358103" y="3291921"/>
              <a:ext cx="125123" cy="125328"/>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8" name="Google Shape;58;p5"/>
          <p:cNvPicPr preferRelativeResize="0"/>
          <p:nvPr/>
        </p:nvPicPr>
        <p:blipFill rotWithShape="1">
          <a:blip r:embed="rId3">
            <a:alphaModFix/>
          </a:blip>
          <a:srcRect b="33936"/>
          <a:stretch/>
        </p:blipFill>
        <p:spPr>
          <a:xfrm>
            <a:off x="5796100" y="3803150"/>
            <a:ext cx="3347900" cy="1340349"/>
          </a:xfrm>
          <a:prstGeom prst="rect">
            <a:avLst/>
          </a:prstGeom>
          <a:noFill/>
          <a:ln>
            <a:noFill/>
          </a:ln>
        </p:spPr>
      </p:pic>
      <p:pic>
        <p:nvPicPr>
          <p:cNvPr id="59" name="Google Shape;59;p5"/>
          <p:cNvPicPr preferRelativeResize="0"/>
          <p:nvPr/>
        </p:nvPicPr>
        <p:blipFill rotWithShape="1">
          <a:blip r:embed="rId3">
            <a:alphaModFix/>
          </a:blip>
          <a:srcRect l="63921"/>
          <a:stretch/>
        </p:blipFill>
        <p:spPr>
          <a:xfrm>
            <a:off x="0" y="2545350"/>
            <a:ext cx="1207900" cy="2028874"/>
          </a:xfrm>
          <a:prstGeom prst="rect">
            <a:avLst/>
          </a:prstGeom>
          <a:noFill/>
          <a:ln>
            <a:noFill/>
          </a:ln>
        </p:spPr>
      </p:pic>
      <p:sp>
        <p:nvSpPr>
          <p:cNvPr id="60" name="Google Shape;60;p5"/>
          <p:cNvSpPr/>
          <p:nvPr/>
        </p:nvSpPr>
        <p:spPr>
          <a:xfrm>
            <a:off x="8423988" y="322506"/>
            <a:ext cx="400800" cy="3624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6"/>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7"/>
          <p:cNvSpPr txBox="1">
            <a:spLocks noGrp="1"/>
          </p:cNvSpPr>
          <p:nvPr>
            <p:ph type="body" idx="1"/>
          </p:nvPr>
        </p:nvSpPr>
        <p:spPr>
          <a:xfrm>
            <a:off x="1671300" y="1882538"/>
            <a:ext cx="5801400" cy="21036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65" name="Google Shape;65;p7"/>
          <p:cNvSpPr txBox="1">
            <a:spLocks noGrp="1"/>
          </p:cNvSpPr>
          <p:nvPr>
            <p:ph type="title"/>
          </p:nvPr>
        </p:nvSpPr>
        <p:spPr>
          <a:xfrm>
            <a:off x="1671300" y="1157363"/>
            <a:ext cx="5801400" cy="7233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6" name="Google Shape;66;p7"/>
          <p:cNvSpPr/>
          <p:nvPr/>
        </p:nvSpPr>
        <p:spPr>
          <a:xfrm>
            <a:off x="-727100" y="-456925"/>
            <a:ext cx="3636300" cy="36363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7"/>
          <p:cNvGrpSpPr/>
          <p:nvPr/>
        </p:nvGrpSpPr>
        <p:grpSpPr>
          <a:xfrm>
            <a:off x="5716150" y="157656"/>
            <a:ext cx="3427850" cy="639375"/>
            <a:chOff x="1298650" y="3255600"/>
            <a:chExt cx="3427850" cy="639375"/>
          </a:xfrm>
        </p:grpSpPr>
        <p:sp>
          <p:nvSpPr>
            <p:cNvPr id="68" name="Google Shape;68;p7"/>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7"/>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7"/>
          <p:cNvGrpSpPr/>
          <p:nvPr/>
        </p:nvGrpSpPr>
        <p:grpSpPr>
          <a:xfrm rot="10800000">
            <a:off x="0" y="4346469"/>
            <a:ext cx="3427850" cy="639375"/>
            <a:chOff x="1298650" y="3255600"/>
            <a:chExt cx="3427850" cy="639375"/>
          </a:xfrm>
        </p:grpSpPr>
        <p:sp>
          <p:nvSpPr>
            <p:cNvPr id="71" name="Google Shape;71;p7"/>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7"/>
          <p:cNvSpPr/>
          <p:nvPr/>
        </p:nvSpPr>
        <p:spPr>
          <a:xfrm>
            <a:off x="5383375" y="1441400"/>
            <a:ext cx="4976400" cy="4976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8"/>
          <p:cNvSpPr/>
          <p:nvPr/>
        </p:nvSpPr>
        <p:spPr>
          <a:xfrm>
            <a:off x="-1034662" y="-885600"/>
            <a:ext cx="5489700" cy="54897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 name="Google Shape;76;p8"/>
          <p:cNvPicPr preferRelativeResize="0"/>
          <p:nvPr/>
        </p:nvPicPr>
        <p:blipFill>
          <a:blip r:embed="rId3">
            <a:alphaModFix/>
          </a:blip>
          <a:stretch>
            <a:fillRect/>
          </a:stretch>
        </p:blipFill>
        <p:spPr>
          <a:xfrm>
            <a:off x="5633178" y="152400"/>
            <a:ext cx="3347900" cy="2028824"/>
          </a:xfrm>
          <a:prstGeom prst="rect">
            <a:avLst/>
          </a:prstGeom>
          <a:noFill/>
          <a:ln>
            <a:noFill/>
          </a:ln>
        </p:spPr>
      </p:pic>
      <p:pic>
        <p:nvPicPr>
          <p:cNvPr id="77" name="Google Shape;77;p8"/>
          <p:cNvPicPr preferRelativeResize="0"/>
          <p:nvPr/>
        </p:nvPicPr>
        <p:blipFill rotWithShape="1">
          <a:blip r:embed="rId3">
            <a:alphaModFix/>
          </a:blip>
          <a:srcRect b="33936"/>
          <a:stretch/>
        </p:blipFill>
        <p:spPr>
          <a:xfrm>
            <a:off x="108675" y="3803150"/>
            <a:ext cx="3347900" cy="1340349"/>
          </a:xfrm>
          <a:prstGeom prst="rect">
            <a:avLst/>
          </a:prstGeom>
          <a:noFill/>
          <a:ln>
            <a:noFill/>
          </a:ln>
        </p:spPr>
      </p:pic>
      <p:sp>
        <p:nvSpPr>
          <p:cNvPr id="78" name="Google Shape;78;p8"/>
          <p:cNvSpPr/>
          <p:nvPr/>
        </p:nvSpPr>
        <p:spPr>
          <a:xfrm rot="10800000" flipH="1">
            <a:off x="4455038" y="790575"/>
            <a:ext cx="5489700" cy="54897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a:off x="713050" y="790575"/>
            <a:ext cx="7717800" cy="35625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txBox="1">
            <a:spLocks noGrp="1"/>
          </p:cNvSpPr>
          <p:nvPr>
            <p:ph type="title"/>
          </p:nvPr>
        </p:nvSpPr>
        <p:spPr>
          <a:xfrm>
            <a:off x="1267050" y="1494300"/>
            <a:ext cx="6609900" cy="21549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81" name="Google Shape;81;p8"/>
          <p:cNvGrpSpPr/>
          <p:nvPr/>
        </p:nvGrpSpPr>
        <p:grpSpPr>
          <a:xfrm flipH="1">
            <a:off x="227926" y="229406"/>
            <a:ext cx="882480" cy="329031"/>
            <a:chOff x="4042650" y="642025"/>
            <a:chExt cx="1154625" cy="430500"/>
          </a:xfrm>
        </p:grpSpPr>
        <p:sp>
          <p:nvSpPr>
            <p:cNvPr id="82" name="Google Shape;82;p8"/>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84;p8"/>
          <p:cNvGrpSpPr/>
          <p:nvPr/>
        </p:nvGrpSpPr>
        <p:grpSpPr>
          <a:xfrm rot="10800000" flipH="1">
            <a:off x="1110402" y="142362"/>
            <a:ext cx="2724785" cy="350705"/>
            <a:chOff x="198225" y="4390550"/>
            <a:chExt cx="3765075" cy="484600"/>
          </a:xfrm>
        </p:grpSpPr>
        <p:sp>
          <p:nvSpPr>
            <p:cNvPr id="85" name="Google Shape;85;p8"/>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8"/>
          <p:cNvGrpSpPr/>
          <p:nvPr/>
        </p:nvGrpSpPr>
        <p:grpSpPr>
          <a:xfrm rot="10800000">
            <a:off x="5703652" y="4507924"/>
            <a:ext cx="2724785" cy="350705"/>
            <a:chOff x="198225" y="4390550"/>
            <a:chExt cx="3765075" cy="484600"/>
          </a:xfrm>
        </p:grpSpPr>
        <p:sp>
          <p:nvSpPr>
            <p:cNvPr id="88" name="Google Shape;88;p8"/>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8"/>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90;p8"/>
          <p:cNvSpPr/>
          <p:nvPr/>
        </p:nvSpPr>
        <p:spPr>
          <a:xfrm flipH="1">
            <a:off x="8428425" y="4468013"/>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9"/>
          <p:cNvSpPr txBox="1">
            <a:spLocks noGrp="1"/>
          </p:cNvSpPr>
          <p:nvPr>
            <p:ph type="title"/>
          </p:nvPr>
        </p:nvSpPr>
        <p:spPr>
          <a:xfrm>
            <a:off x="1204500" y="1289350"/>
            <a:ext cx="45912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3" name="Google Shape;93;p9"/>
          <p:cNvSpPr txBox="1">
            <a:spLocks noGrp="1"/>
          </p:cNvSpPr>
          <p:nvPr>
            <p:ph type="subTitle" idx="1"/>
          </p:nvPr>
        </p:nvSpPr>
        <p:spPr>
          <a:xfrm>
            <a:off x="1204500" y="2131150"/>
            <a:ext cx="4591200" cy="156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4" name="Google Shape;94;p9"/>
          <p:cNvSpPr/>
          <p:nvPr/>
        </p:nvSpPr>
        <p:spPr>
          <a:xfrm>
            <a:off x="5795700" y="24325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5" name="Google Shape;95;p9"/>
          <p:cNvPicPr preferRelativeResize="0"/>
          <p:nvPr/>
        </p:nvPicPr>
        <p:blipFill>
          <a:blip r:embed="rId3">
            <a:alphaModFix/>
          </a:blip>
          <a:stretch>
            <a:fillRect/>
          </a:stretch>
        </p:blipFill>
        <p:spPr>
          <a:xfrm rot="5400000">
            <a:off x="6266878" y="857225"/>
            <a:ext cx="3268650" cy="19808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6"/>
        <p:cNvGrpSpPr/>
        <p:nvPr/>
      </p:nvGrpSpPr>
      <p:grpSpPr>
        <a:xfrm>
          <a:off x="0" y="0"/>
          <a:ext cx="0" cy="0"/>
          <a:chOff x="0" y="0"/>
          <a:chExt cx="0" cy="0"/>
        </a:xfrm>
      </p:grpSpPr>
      <p:sp>
        <p:nvSpPr>
          <p:cNvPr id="97" name="Google Shape;97;p10"/>
          <p:cNvSpPr txBox="1">
            <a:spLocks noGrp="1"/>
          </p:cNvSpPr>
          <p:nvPr>
            <p:ph type="title"/>
          </p:nvPr>
        </p:nvSpPr>
        <p:spPr>
          <a:xfrm>
            <a:off x="4874100" y="3495900"/>
            <a:ext cx="3556800" cy="1108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1pPr>
            <a:lvl2pPr lvl="1"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2pPr>
            <a:lvl3pPr lvl="2"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3pPr>
            <a:lvl4pPr lvl="3"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4pPr>
            <a:lvl5pPr lvl="4"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5pPr>
            <a:lvl6pPr lvl="5"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6pPr>
            <a:lvl7pPr lvl="6"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7pPr>
            <a:lvl8pPr lvl="7"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8pPr>
            <a:lvl9pPr lvl="8"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1pPr>
            <a:lvl2pPr marL="914400" lvl="1"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2pPr>
            <a:lvl3pPr marL="1371600" lvl="2"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3pPr>
            <a:lvl4pPr marL="1828800" lvl="3"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4pPr>
            <a:lvl5pPr marL="2286000" lvl="4"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5pPr>
            <a:lvl6pPr marL="2743200" lvl="5"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6pPr>
            <a:lvl7pPr marL="3200400" lvl="6"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7pPr>
            <a:lvl8pPr marL="3657600" lvl="7"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8pPr>
            <a:lvl9pPr marL="4114800" lvl="8"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5"/>
          <p:cNvSpPr/>
          <p:nvPr/>
        </p:nvSpPr>
        <p:spPr>
          <a:xfrm rot="10800000" flipH="1">
            <a:off x="4157408" y="2292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301550" y="2292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txBox="1">
            <a:spLocks noGrp="1"/>
          </p:cNvSpPr>
          <p:nvPr>
            <p:ph type="ctrTitle"/>
          </p:nvPr>
        </p:nvSpPr>
        <p:spPr>
          <a:xfrm>
            <a:off x="820250" y="431050"/>
            <a:ext cx="3090300" cy="273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b="0" dirty="0"/>
              <a:t>Fashion MNIST Dataset</a:t>
            </a:r>
            <a:endParaRPr sz="4000" b="0" dirty="0"/>
          </a:p>
        </p:txBody>
      </p:sp>
      <p:sp>
        <p:nvSpPr>
          <p:cNvPr id="116" name="Google Shape;116;p15"/>
          <p:cNvSpPr txBox="1">
            <a:spLocks noGrp="1"/>
          </p:cNvSpPr>
          <p:nvPr>
            <p:ph type="subTitle" idx="1"/>
          </p:nvPr>
        </p:nvSpPr>
        <p:spPr>
          <a:xfrm>
            <a:off x="870942" y="3325250"/>
            <a:ext cx="3090300" cy="67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Haya </a:t>
            </a:r>
            <a:r>
              <a:rPr lang="en-US" dirty="0" err="1"/>
              <a:t>Safieddine</a:t>
            </a:r>
            <a:endParaRPr lang="en-US" dirty="0"/>
          </a:p>
          <a:p>
            <a:pPr marL="0" lvl="0" indent="0" algn="l" rtl="0">
              <a:spcBef>
                <a:spcPts val="0"/>
              </a:spcBef>
              <a:spcAft>
                <a:spcPts val="0"/>
              </a:spcAft>
              <a:buNone/>
            </a:pPr>
            <a:r>
              <a:rPr lang="en-US" dirty="0"/>
              <a:t>Reine Beyh</a:t>
            </a:r>
          </a:p>
          <a:p>
            <a:pPr marL="0" lvl="0" indent="0" algn="l" rtl="0">
              <a:spcBef>
                <a:spcPts val="0"/>
              </a:spcBef>
              <a:spcAft>
                <a:spcPts val="0"/>
              </a:spcAft>
              <a:buNone/>
            </a:pPr>
            <a:r>
              <a:rPr lang="en-US" dirty="0"/>
              <a:t>Kamal </a:t>
            </a:r>
            <a:r>
              <a:rPr lang="en-US" dirty="0" err="1"/>
              <a:t>Dbouk</a:t>
            </a:r>
            <a:endParaRPr lang="en-US" dirty="0"/>
          </a:p>
          <a:p>
            <a:pPr marL="0" lvl="0" indent="0" algn="l" rtl="0">
              <a:spcBef>
                <a:spcPts val="0"/>
              </a:spcBef>
              <a:spcAft>
                <a:spcPts val="0"/>
              </a:spcAft>
              <a:buNone/>
            </a:pPr>
            <a:endParaRPr dirty="0"/>
          </a:p>
        </p:txBody>
      </p:sp>
      <p:pic>
        <p:nvPicPr>
          <p:cNvPr id="117" name="Google Shape;117;p15"/>
          <p:cNvPicPr preferRelativeResize="0"/>
          <p:nvPr/>
        </p:nvPicPr>
        <p:blipFill>
          <a:blip r:embed="rId3">
            <a:alphaModFix/>
          </a:blip>
          <a:stretch>
            <a:fillRect/>
          </a:stretch>
        </p:blipFill>
        <p:spPr>
          <a:xfrm>
            <a:off x="6702242" y="-259000"/>
            <a:ext cx="2441750" cy="1479701"/>
          </a:xfrm>
          <a:prstGeom prst="rect">
            <a:avLst/>
          </a:prstGeom>
          <a:noFill/>
          <a:ln>
            <a:noFill/>
          </a:ln>
        </p:spPr>
      </p:pic>
      <p:pic>
        <p:nvPicPr>
          <p:cNvPr id="118" name="Google Shape;118;p15"/>
          <p:cNvPicPr preferRelativeResize="0"/>
          <p:nvPr/>
        </p:nvPicPr>
        <p:blipFill>
          <a:blip r:embed="rId3">
            <a:alphaModFix/>
          </a:blip>
          <a:stretch>
            <a:fillRect/>
          </a:stretch>
        </p:blipFill>
        <p:spPr>
          <a:xfrm>
            <a:off x="3663692" y="3663800"/>
            <a:ext cx="2441750" cy="1479701"/>
          </a:xfrm>
          <a:prstGeom prst="rect">
            <a:avLst/>
          </a:prstGeom>
          <a:noFill/>
          <a:ln>
            <a:noFill/>
          </a:ln>
        </p:spPr>
      </p:pic>
      <p:grpSp>
        <p:nvGrpSpPr>
          <p:cNvPr id="119" name="Google Shape;119;p15"/>
          <p:cNvGrpSpPr/>
          <p:nvPr/>
        </p:nvGrpSpPr>
        <p:grpSpPr>
          <a:xfrm>
            <a:off x="0" y="4315106"/>
            <a:ext cx="3765075" cy="484600"/>
            <a:chOff x="198225" y="4390550"/>
            <a:chExt cx="3765075" cy="484600"/>
          </a:xfrm>
        </p:grpSpPr>
        <p:sp>
          <p:nvSpPr>
            <p:cNvPr id="120" name="Google Shape;120;p15"/>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15"/>
          <p:cNvGrpSpPr/>
          <p:nvPr/>
        </p:nvGrpSpPr>
        <p:grpSpPr>
          <a:xfrm rot="5400000">
            <a:off x="8221473" y="1594645"/>
            <a:ext cx="871512" cy="467554"/>
            <a:chOff x="773350" y="518000"/>
            <a:chExt cx="2757950" cy="1479600"/>
          </a:xfrm>
        </p:grpSpPr>
        <p:sp>
          <p:nvSpPr>
            <p:cNvPr id="123" name="Google Shape;123;p15"/>
            <p:cNvSpPr/>
            <p:nvPr/>
          </p:nvSpPr>
          <p:spPr>
            <a:xfrm>
              <a:off x="258270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1678025"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77335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6" name="Google Shape;126;p15"/>
          <p:cNvPicPr preferRelativeResize="0"/>
          <p:nvPr/>
        </p:nvPicPr>
        <p:blipFill>
          <a:blip r:embed="rId4">
            <a:alphaModFix/>
          </a:blip>
          <a:stretch>
            <a:fillRect/>
          </a:stretch>
        </p:blipFill>
        <p:spPr>
          <a:xfrm>
            <a:off x="4302658" y="522557"/>
            <a:ext cx="3982300" cy="3775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Compiling the Model</a:t>
            </a:r>
            <a:endParaRPr dirty="0"/>
          </a:p>
        </p:txBody>
      </p:sp>
      <p:sp>
        <p:nvSpPr>
          <p:cNvPr id="132" name="Google Shape;132;p16"/>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a:lnSpc>
                <a:spcPct val="115000"/>
              </a:lnSpc>
              <a:buFont typeface="IBM Plex Sans Medium"/>
              <a:buChar char="●"/>
            </a:pPr>
            <a:r>
              <a:rPr lang="en-US" sz="1400" dirty="0"/>
              <a:t>Optimizer</a:t>
            </a:r>
          </a:p>
          <a:p>
            <a:pPr lvl="1">
              <a:lnSpc>
                <a:spcPct val="115000"/>
              </a:lnSpc>
              <a:buFont typeface="IBM Plex Sans Medium"/>
              <a:buChar char="●"/>
            </a:pPr>
            <a:r>
              <a:rPr lang="en-US" sz="1400" dirty="0"/>
              <a:t>Adaptive Moment Estimation (</a:t>
            </a:r>
            <a:r>
              <a:rPr lang="en-US" sz="1400" dirty="0" err="1"/>
              <a:t>adam</a:t>
            </a:r>
            <a:r>
              <a:rPr lang="en-US" sz="1400" dirty="0"/>
              <a:t>): Adjusts the parameters of a neural network to improve the accuracy and speed. </a:t>
            </a:r>
          </a:p>
          <a:p>
            <a:pPr marL="457200" lvl="0" indent="-298450" algn="l" rtl="0">
              <a:lnSpc>
                <a:spcPct val="115000"/>
              </a:lnSpc>
              <a:spcBef>
                <a:spcPts val="0"/>
              </a:spcBef>
              <a:spcAft>
                <a:spcPts val="0"/>
              </a:spcAft>
              <a:buClr>
                <a:schemeClr val="lt1"/>
              </a:buClr>
              <a:buSzPts val="1100"/>
              <a:buFont typeface="IBM Plex Sans Medium"/>
              <a:buChar char="●"/>
            </a:pPr>
            <a:endParaRPr lang="en-US" sz="1400" dirty="0"/>
          </a:p>
          <a:p>
            <a:pPr marL="457200" lvl="0" indent="-298450" algn="l" rtl="0">
              <a:lnSpc>
                <a:spcPct val="115000"/>
              </a:lnSpc>
              <a:spcBef>
                <a:spcPts val="0"/>
              </a:spcBef>
              <a:spcAft>
                <a:spcPts val="0"/>
              </a:spcAft>
              <a:buClr>
                <a:schemeClr val="lt1"/>
              </a:buClr>
              <a:buSzPts val="1100"/>
              <a:buFont typeface="IBM Plex Sans Medium"/>
              <a:buChar char="●"/>
            </a:pPr>
            <a:r>
              <a:rPr lang="en-US" sz="1400" dirty="0"/>
              <a:t>Loss</a:t>
            </a:r>
          </a:p>
          <a:p>
            <a:pPr lvl="1">
              <a:lnSpc>
                <a:spcPct val="115000"/>
              </a:lnSpc>
              <a:buFont typeface="IBM Plex Sans Medium"/>
              <a:buChar char="●"/>
            </a:pPr>
            <a:r>
              <a:rPr lang="en-US" sz="1400" dirty="0"/>
              <a:t>Categorical Cross Entropy: This is a multi-class classification problem where each example belongs to one class.</a:t>
            </a:r>
          </a:p>
          <a:p>
            <a:pPr marL="457200" lvl="0" indent="-298450" algn="l" rtl="0">
              <a:lnSpc>
                <a:spcPct val="115000"/>
              </a:lnSpc>
              <a:spcBef>
                <a:spcPts val="0"/>
              </a:spcBef>
              <a:spcAft>
                <a:spcPts val="0"/>
              </a:spcAft>
              <a:buClr>
                <a:schemeClr val="lt1"/>
              </a:buClr>
              <a:buSzPts val="1100"/>
              <a:buFont typeface="IBM Plex Sans Medium"/>
              <a:buChar char="●"/>
            </a:pPr>
            <a:endParaRPr lang="en-US" sz="1400" dirty="0"/>
          </a:p>
          <a:p>
            <a:pPr marL="457200" lvl="0" indent="-298450" algn="l" rtl="0">
              <a:lnSpc>
                <a:spcPct val="115000"/>
              </a:lnSpc>
              <a:spcBef>
                <a:spcPts val="0"/>
              </a:spcBef>
              <a:spcAft>
                <a:spcPts val="0"/>
              </a:spcAft>
              <a:buClr>
                <a:schemeClr val="lt1"/>
              </a:buClr>
              <a:buSzPts val="1100"/>
              <a:buFont typeface="IBM Plex Sans Medium"/>
              <a:buChar char="●"/>
            </a:pPr>
            <a:r>
              <a:rPr lang="en-US" sz="1400" dirty="0"/>
              <a:t>Metric</a:t>
            </a:r>
          </a:p>
          <a:p>
            <a:pPr lvl="1">
              <a:lnSpc>
                <a:spcPct val="115000"/>
              </a:lnSpc>
              <a:buFont typeface="IBM Plex Sans Medium"/>
              <a:buChar char="●"/>
            </a:pPr>
            <a:r>
              <a:rPr lang="en-US" sz="1400" dirty="0"/>
              <a:t>Accuracy: Has the model calculate the accuracy as a metric during training and evaluation. Each epoch will report the accuracy during training.</a:t>
            </a:r>
          </a:p>
          <a:p>
            <a:pPr marL="158750" lvl="0" indent="0" algn="l" rtl="0">
              <a:lnSpc>
                <a:spcPct val="115000"/>
              </a:lnSpc>
              <a:spcBef>
                <a:spcPts val="0"/>
              </a:spcBef>
              <a:spcAft>
                <a:spcPts val="0"/>
              </a:spcAft>
              <a:buClr>
                <a:schemeClr val="lt1"/>
              </a:buClr>
              <a:buSzPts val="1100"/>
              <a:buNone/>
            </a:pPr>
            <a:endParaRPr lang="en-US" sz="1400" dirty="0"/>
          </a:p>
          <a:p>
            <a:pPr marL="457200" lvl="0" indent="-298450" algn="l" rtl="0">
              <a:lnSpc>
                <a:spcPct val="115000"/>
              </a:lnSpc>
              <a:spcBef>
                <a:spcPts val="0"/>
              </a:spcBef>
              <a:spcAft>
                <a:spcPts val="0"/>
              </a:spcAft>
              <a:buClr>
                <a:schemeClr val="lt1"/>
              </a:buClr>
              <a:buSzPts val="1100"/>
              <a:buFont typeface="IBM Plex Sans Medium"/>
              <a:buChar char="●"/>
            </a:pPr>
            <a:endParaRPr sz="1400" dirty="0"/>
          </a:p>
        </p:txBody>
      </p:sp>
    </p:spTree>
    <p:extLst>
      <p:ext uri="{BB962C8B-B14F-4D97-AF65-F5344CB8AC3E}">
        <p14:creationId xmlns:p14="http://schemas.microsoft.com/office/powerpoint/2010/main" val="1056161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Training the model</a:t>
            </a:r>
            <a:endParaRPr dirty="0"/>
          </a:p>
        </p:txBody>
      </p:sp>
      <p:sp>
        <p:nvSpPr>
          <p:cNvPr id="132" name="Google Shape;132;p16"/>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158750" lvl="0" indent="0" algn="l" rtl="0">
              <a:lnSpc>
                <a:spcPct val="115000"/>
              </a:lnSpc>
              <a:spcBef>
                <a:spcPts val="0"/>
              </a:spcBef>
              <a:spcAft>
                <a:spcPts val="0"/>
              </a:spcAft>
              <a:buClr>
                <a:schemeClr val="lt1"/>
              </a:buClr>
              <a:buSzPts val="1100"/>
              <a:buNone/>
            </a:pPr>
            <a:endParaRPr sz="1400" dirty="0"/>
          </a:p>
        </p:txBody>
      </p:sp>
      <p:pic>
        <p:nvPicPr>
          <p:cNvPr id="5" name="Picture 4" descr="A screenshot of a computer&#10;&#10;Description automatically generated">
            <a:extLst>
              <a:ext uri="{FF2B5EF4-FFF2-40B4-BE49-F238E27FC236}">
                <a16:creationId xmlns:a16="http://schemas.microsoft.com/office/drawing/2014/main" id="{642742E0-5DF3-9ED4-99CC-50CA9188EAB6}"/>
              </a:ext>
            </a:extLst>
          </p:cNvPr>
          <p:cNvPicPr>
            <a:picLocks noChangeAspect="1"/>
          </p:cNvPicPr>
          <p:nvPr/>
        </p:nvPicPr>
        <p:blipFill>
          <a:blip r:embed="rId3"/>
          <a:stretch>
            <a:fillRect/>
          </a:stretch>
        </p:blipFill>
        <p:spPr>
          <a:xfrm>
            <a:off x="483107" y="1215752"/>
            <a:ext cx="8177785" cy="2968742"/>
          </a:xfrm>
          <a:prstGeom prst="rect">
            <a:avLst/>
          </a:prstGeom>
        </p:spPr>
      </p:pic>
      <p:sp>
        <p:nvSpPr>
          <p:cNvPr id="6" name="TextBox 5">
            <a:extLst>
              <a:ext uri="{FF2B5EF4-FFF2-40B4-BE49-F238E27FC236}">
                <a16:creationId xmlns:a16="http://schemas.microsoft.com/office/drawing/2014/main" id="{5D4E4B50-5A5B-1221-E91F-75709A5C1FBA}"/>
              </a:ext>
            </a:extLst>
          </p:cNvPr>
          <p:cNvSpPr txBox="1"/>
          <p:nvPr/>
        </p:nvSpPr>
        <p:spPr>
          <a:xfrm>
            <a:off x="1779639" y="1386348"/>
            <a:ext cx="184731" cy="307777"/>
          </a:xfrm>
          <a:prstGeom prst="rect">
            <a:avLst/>
          </a:prstGeom>
          <a:noFill/>
        </p:spPr>
        <p:txBody>
          <a:bodyPr wrap="none" rtlCol="0">
            <a:spAutoFit/>
          </a:bodyPr>
          <a:lstStyle/>
          <a:p>
            <a:endParaRPr lang="en-LB" dirty="0"/>
          </a:p>
        </p:txBody>
      </p:sp>
    </p:spTree>
    <p:extLst>
      <p:ext uri="{BB962C8B-B14F-4D97-AF65-F5344CB8AC3E}">
        <p14:creationId xmlns:p14="http://schemas.microsoft.com/office/powerpoint/2010/main" val="2190348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Try again…</a:t>
            </a:r>
            <a:endParaRPr dirty="0"/>
          </a:p>
        </p:txBody>
      </p:sp>
      <p:sp>
        <p:nvSpPr>
          <p:cNvPr id="132" name="Google Shape;132;p16"/>
          <p:cNvSpPr txBox="1">
            <a:spLocks noGrp="1"/>
          </p:cNvSpPr>
          <p:nvPr>
            <p:ph type="body" idx="1"/>
          </p:nvPr>
        </p:nvSpPr>
        <p:spPr>
          <a:xfrm>
            <a:off x="719999" y="1215752"/>
            <a:ext cx="3596361" cy="34164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lt1"/>
              </a:buClr>
              <a:buSzPts val="1100"/>
              <a:buFont typeface="IBM Plex Sans Medium"/>
              <a:buChar char="●"/>
            </a:pPr>
            <a:r>
              <a:rPr lang="en-US" sz="1400" dirty="0"/>
              <a:t>We attempt the same thing but with 4 hidden layers this time.</a:t>
            </a:r>
          </a:p>
          <a:p>
            <a:pPr marL="457200" lvl="0" indent="-298450" algn="l" rtl="0">
              <a:lnSpc>
                <a:spcPct val="115000"/>
              </a:lnSpc>
              <a:spcBef>
                <a:spcPts val="0"/>
              </a:spcBef>
              <a:spcAft>
                <a:spcPts val="0"/>
              </a:spcAft>
              <a:buClr>
                <a:schemeClr val="lt1"/>
              </a:buClr>
              <a:buSzPts val="1100"/>
              <a:buFont typeface="IBM Plex Sans Medium"/>
              <a:buChar char="●"/>
            </a:pPr>
            <a:endParaRPr lang="en-US" sz="1400" dirty="0"/>
          </a:p>
          <a:p>
            <a:pPr marL="457200" lvl="0" indent="-298450" algn="l" rtl="0">
              <a:lnSpc>
                <a:spcPct val="115000"/>
              </a:lnSpc>
              <a:spcBef>
                <a:spcPts val="0"/>
              </a:spcBef>
              <a:spcAft>
                <a:spcPts val="0"/>
              </a:spcAft>
              <a:buClr>
                <a:schemeClr val="lt1"/>
              </a:buClr>
              <a:buSzPts val="1100"/>
              <a:buFont typeface="IBM Plex Sans Medium"/>
              <a:buChar char="●"/>
            </a:pPr>
            <a:r>
              <a:rPr lang="en-US" sz="1400" dirty="0"/>
              <a:t>When fitting the model, we notice the accuracy has decreased by an average of 3%. </a:t>
            </a:r>
          </a:p>
          <a:p>
            <a:pPr marL="457200" lvl="0" indent="-298450" algn="l" rtl="0">
              <a:lnSpc>
                <a:spcPct val="115000"/>
              </a:lnSpc>
              <a:spcBef>
                <a:spcPts val="0"/>
              </a:spcBef>
              <a:spcAft>
                <a:spcPts val="0"/>
              </a:spcAft>
              <a:buClr>
                <a:schemeClr val="lt1"/>
              </a:buClr>
              <a:buSzPts val="1100"/>
              <a:buFont typeface="IBM Plex Sans Medium"/>
              <a:buChar char="●"/>
            </a:pPr>
            <a:endParaRPr lang="en-US" sz="1400" dirty="0"/>
          </a:p>
          <a:p>
            <a:pPr marL="457200" lvl="0" indent="-298450" algn="l" rtl="0">
              <a:lnSpc>
                <a:spcPct val="115000"/>
              </a:lnSpc>
              <a:spcBef>
                <a:spcPts val="0"/>
              </a:spcBef>
              <a:spcAft>
                <a:spcPts val="0"/>
              </a:spcAft>
              <a:buClr>
                <a:schemeClr val="lt1"/>
              </a:buClr>
              <a:buSzPts val="1100"/>
              <a:buFont typeface="IBM Plex Sans Medium"/>
              <a:buChar char="●"/>
            </a:pPr>
            <a:r>
              <a:rPr lang="en-US" sz="1400" dirty="0"/>
              <a:t>This decrease is due to overfitting where the model has “memorized” the data and is unable to perform on new data.</a:t>
            </a:r>
            <a:endParaRPr sz="1400" dirty="0"/>
          </a:p>
        </p:txBody>
      </p:sp>
      <p:pic>
        <p:nvPicPr>
          <p:cNvPr id="3" name="Picture 2" descr="A screen shot of a computer program&#10;&#10;Description automatically generated">
            <a:extLst>
              <a:ext uri="{FF2B5EF4-FFF2-40B4-BE49-F238E27FC236}">
                <a16:creationId xmlns:a16="http://schemas.microsoft.com/office/drawing/2014/main" id="{7830D93B-79CA-9995-E1ED-6AB328C22E86}"/>
              </a:ext>
            </a:extLst>
          </p:cNvPr>
          <p:cNvPicPr>
            <a:picLocks noChangeAspect="1"/>
          </p:cNvPicPr>
          <p:nvPr/>
        </p:nvPicPr>
        <p:blipFill>
          <a:blip r:embed="rId3"/>
          <a:stretch>
            <a:fillRect/>
          </a:stretch>
        </p:blipFill>
        <p:spPr>
          <a:xfrm>
            <a:off x="4463846" y="1444940"/>
            <a:ext cx="4141224" cy="2702386"/>
          </a:xfrm>
          <a:prstGeom prst="rect">
            <a:avLst/>
          </a:prstGeom>
        </p:spPr>
      </p:pic>
    </p:spTree>
    <p:extLst>
      <p:ext uri="{BB962C8B-B14F-4D97-AF65-F5344CB8AC3E}">
        <p14:creationId xmlns:p14="http://schemas.microsoft.com/office/powerpoint/2010/main" val="503502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Model Summary </a:t>
            </a:r>
            <a:endParaRPr dirty="0"/>
          </a:p>
        </p:txBody>
      </p:sp>
      <p:sp>
        <p:nvSpPr>
          <p:cNvPr id="132" name="Google Shape;132;p16"/>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lt1"/>
              </a:buClr>
              <a:buSzPts val="1100"/>
              <a:buFont typeface="IBM Plex Sans Medium"/>
              <a:buChar char="●"/>
            </a:pPr>
            <a:endParaRPr lang="en-US" sz="1400" dirty="0"/>
          </a:p>
          <a:p>
            <a:pPr marL="158750" lvl="0" indent="0" algn="l" rtl="0">
              <a:lnSpc>
                <a:spcPct val="115000"/>
              </a:lnSpc>
              <a:spcBef>
                <a:spcPts val="0"/>
              </a:spcBef>
              <a:spcAft>
                <a:spcPts val="0"/>
              </a:spcAft>
              <a:buClr>
                <a:schemeClr val="lt1"/>
              </a:buClr>
              <a:buSzPts val="1100"/>
              <a:buNone/>
            </a:pPr>
            <a:endParaRPr sz="1400" dirty="0"/>
          </a:p>
        </p:txBody>
      </p:sp>
      <p:pic>
        <p:nvPicPr>
          <p:cNvPr id="5" name="Picture 4" descr="A screenshot of a computer program&#10;&#10;Description automatically generated">
            <a:extLst>
              <a:ext uri="{FF2B5EF4-FFF2-40B4-BE49-F238E27FC236}">
                <a16:creationId xmlns:a16="http://schemas.microsoft.com/office/drawing/2014/main" id="{F0011FF8-D8B0-0BC8-2A37-5F3997F5B443}"/>
              </a:ext>
            </a:extLst>
          </p:cNvPr>
          <p:cNvPicPr>
            <a:picLocks noChangeAspect="1"/>
          </p:cNvPicPr>
          <p:nvPr/>
        </p:nvPicPr>
        <p:blipFill>
          <a:blip r:embed="rId3"/>
          <a:stretch>
            <a:fillRect/>
          </a:stretch>
        </p:blipFill>
        <p:spPr>
          <a:xfrm>
            <a:off x="1799302" y="1002966"/>
            <a:ext cx="5545395" cy="3629186"/>
          </a:xfrm>
          <a:prstGeom prst="rect">
            <a:avLst/>
          </a:prstGeom>
        </p:spPr>
      </p:pic>
    </p:spTree>
    <p:extLst>
      <p:ext uri="{BB962C8B-B14F-4D97-AF65-F5344CB8AC3E}">
        <p14:creationId xmlns:p14="http://schemas.microsoft.com/office/powerpoint/2010/main" val="2525895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Plotting the History</a:t>
            </a:r>
            <a:endParaRPr dirty="0"/>
          </a:p>
        </p:txBody>
      </p:sp>
      <p:sp>
        <p:nvSpPr>
          <p:cNvPr id="132" name="Google Shape;132;p16"/>
          <p:cNvSpPr txBox="1">
            <a:spLocks noGrp="1"/>
          </p:cNvSpPr>
          <p:nvPr>
            <p:ph type="body" idx="1"/>
          </p:nvPr>
        </p:nvSpPr>
        <p:spPr>
          <a:xfrm>
            <a:off x="720000" y="1215752"/>
            <a:ext cx="4589419" cy="34164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lt1"/>
              </a:buClr>
              <a:buSzPts val="1100"/>
              <a:buFont typeface="IBM Plex Sans Medium"/>
              <a:buChar char="●"/>
            </a:pPr>
            <a:r>
              <a:rPr lang="en-US" sz="1400" dirty="0"/>
              <a:t>Plot the Loss</a:t>
            </a:r>
          </a:p>
          <a:p>
            <a:pPr lvl="1">
              <a:lnSpc>
                <a:spcPct val="115000"/>
              </a:lnSpc>
              <a:buFont typeface="IBM Plex Sans Medium"/>
              <a:buChar char="●"/>
            </a:pPr>
            <a:r>
              <a:rPr lang="en-US" sz="1400" dirty="0"/>
              <a:t>How well the model is performing on the training data.</a:t>
            </a:r>
          </a:p>
          <a:p>
            <a:pPr lvl="1">
              <a:lnSpc>
                <a:spcPct val="115000"/>
              </a:lnSpc>
              <a:buFont typeface="IBM Plex Sans Medium"/>
              <a:buChar char="●"/>
            </a:pPr>
            <a:r>
              <a:rPr lang="en-US" sz="1400" dirty="0"/>
              <a:t>The goal is to minimize the loss during training.</a:t>
            </a:r>
          </a:p>
          <a:p>
            <a:pPr marL="457200" lvl="0" indent="-298450" algn="l" rtl="0">
              <a:lnSpc>
                <a:spcPct val="115000"/>
              </a:lnSpc>
              <a:spcBef>
                <a:spcPts val="0"/>
              </a:spcBef>
              <a:spcAft>
                <a:spcPts val="0"/>
              </a:spcAft>
              <a:buClr>
                <a:schemeClr val="lt1"/>
              </a:buClr>
              <a:buSzPts val="1100"/>
              <a:buFont typeface="IBM Plex Sans Medium"/>
              <a:buChar char="●"/>
            </a:pPr>
            <a:endParaRPr lang="en-US" sz="1400" dirty="0"/>
          </a:p>
          <a:p>
            <a:pPr marL="457200" lvl="0" indent="-298450" algn="l" rtl="0">
              <a:lnSpc>
                <a:spcPct val="115000"/>
              </a:lnSpc>
              <a:spcBef>
                <a:spcPts val="0"/>
              </a:spcBef>
              <a:spcAft>
                <a:spcPts val="0"/>
              </a:spcAft>
              <a:buClr>
                <a:schemeClr val="lt1"/>
              </a:buClr>
              <a:buSzPts val="1100"/>
              <a:buFont typeface="IBM Plex Sans Medium"/>
              <a:buChar char="●"/>
            </a:pPr>
            <a:endParaRPr lang="en-US" sz="1400" dirty="0"/>
          </a:p>
          <a:p>
            <a:pPr marL="457200" lvl="0" indent="-298450" algn="l" rtl="0">
              <a:lnSpc>
                <a:spcPct val="115000"/>
              </a:lnSpc>
              <a:spcBef>
                <a:spcPts val="0"/>
              </a:spcBef>
              <a:spcAft>
                <a:spcPts val="0"/>
              </a:spcAft>
              <a:buClr>
                <a:schemeClr val="lt1"/>
              </a:buClr>
              <a:buSzPts val="1100"/>
              <a:buFont typeface="IBM Plex Sans Medium"/>
              <a:buChar char="●"/>
            </a:pPr>
            <a:r>
              <a:rPr lang="en-US" sz="1400" dirty="0"/>
              <a:t>Plot the Accuracy</a:t>
            </a:r>
          </a:p>
          <a:p>
            <a:pPr lvl="1">
              <a:lnSpc>
                <a:spcPct val="115000"/>
              </a:lnSpc>
              <a:buFont typeface="IBM Plex Sans Medium"/>
              <a:buChar char="●"/>
            </a:pPr>
            <a:r>
              <a:rPr lang="en-US" sz="1400" dirty="0"/>
              <a:t>The proportion of correctly classified samples in the training set.</a:t>
            </a:r>
          </a:p>
          <a:p>
            <a:pPr marL="457200" lvl="0" indent="-298450" algn="l" rtl="0">
              <a:lnSpc>
                <a:spcPct val="115000"/>
              </a:lnSpc>
              <a:spcBef>
                <a:spcPts val="0"/>
              </a:spcBef>
              <a:spcAft>
                <a:spcPts val="0"/>
              </a:spcAft>
              <a:buClr>
                <a:schemeClr val="lt1"/>
              </a:buClr>
              <a:buSzPts val="1100"/>
              <a:buFont typeface="IBM Plex Sans Medium"/>
              <a:buChar char="●"/>
            </a:pPr>
            <a:endParaRPr lang="en-US" sz="1400" dirty="0"/>
          </a:p>
        </p:txBody>
      </p:sp>
      <p:pic>
        <p:nvPicPr>
          <p:cNvPr id="3" name="Picture 2" descr="A screen shot of a computer program&#10;&#10;Description automatically generated">
            <a:extLst>
              <a:ext uri="{FF2B5EF4-FFF2-40B4-BE49-F238E27FC236}">
                <a16:creationId xmlns:a16="http://schemas.microsoft.com/office/drawing/2014/main" id="{D4F4B04D-E4C1-D5AE-3A93-8686ED52D752}"/>
              </a:ext>
            </a:extLst>
          </p:cNvPr>
          <p:cNvPicPr>
            <a:picLocks noChangeAspect="1"/>
          </p:cNvPicPr>
          <p:nvPr/>
        </p:nvPicPr>
        <p:blipFill>
          <a:blip r:embed="rId3"/>
          <a:stretch>
            <a:fillRect/>
          </a:stretch>
        </p:blipFill>
        <p:spPr>
          <a:xfrm>
            <a:off x="5437240" y="1457307"/>
            <a:ext cx="2878606" cy="2696416"/>
          </a:xfrm>
          <a:prstGeom prst="rect">
            <a:avLst/>
          </a:prstGeom>
        </p:spPr>
      </p:pic>
    </p:spTree>
    <p:extLst>
      <p:ext uri="{BB962C8B-B14F-4D97-AF65-F5344CB8AC3E}">
        <p14:creationId xmlns:p14="http://schemas.microsoft.com/office/powerpoint/2010/main" val="3880111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34"/>
          <p:cNvSpPr/>
          <p:nvPr/>
        </p:nvSpPr>
        <p:spPr>
          <a:xfrm>
            <a:off x="721050" y="1203500"/>
            <a:ext cx="7701900" cy="2925600"/>
          </a:xfrm>
          <a:prstGeom prst="snip2DiagRect">
            <a:avLst>
              <a:gd name="adj1" fmla="val 0"/>
              <a:gd name="adj2" fmla="val 16667"/>
            </a:avLst>
          </a:prstGeom>
          <a:noFill/>
          <a:ln w="9525" cap="flat" cmpd="sng">
            <a:solidFill>
              <a:srgbClr val="FFFFFF"/>
            </a:solidFill>
            <a:prstDash val="solid"/>
            <a:round/>
            <a:headEnd type="none" w="sm" len="sm"/>
            <a:tailEnd type="none" w="sm" len="sm"/>
          </a:ln>
          <a:effectLst>
            <a:outerShdw blurRad="100013" algn="bl" rotWithShape="0">
              <a:srgbClr val="FFFFFF">
                <a:alpha val="7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4"/>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Loss</a:t>
            </a:r>
            <a:endParaRPr dirty="0"/>
          </a:p>
        </p:txBody>
      </p:sp>
      <p:sp>
        <p:nvSpPr>
          <p:cNvPr id="936" name="Google Shape;936;p34"/>
          <p:cNvSpPr txBox="1"/>
          <p:nvPr/>
        </p:nvSpPr>
        <p:spPr>
          <a:xfrm>
            <a:off x="721075" y="4346450"/>
            <a:ext cx="7701900" cy="16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dirty="0">
              <a:solidFill>
                <a:schemeClr val="lt1"/>
              </a:solidFill>
              <a:latin typeface="IBM Plex Sans"/>
              <a:ea typeface="IBM Plex Sans"/>
              <a:cs typeface="IBM Plex Sans"/>
              <a:sym typeface="IBM Plex Sans"/>
            </a:endParaRPr>
          </a:p>
        </p:txBody>
      </p:sp>
      <p:sp>
        <p:nvSpPr>
          <p:cNvPr id="942" name="Google Shape;942;p34"/>
          <p:cNvSpPr txBox="1"/>
          <p:nvPr/>
        </p:nvSpPr>
        <p:spPr>
          <a:xfrm>
            <a:off x="4798142" y="1804043"/>
            <a:ext cx="3081408" cy="43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3000" b="1" dirty="0">
                <a:solidFill>
                  <a:schemeClr val="lt1"/>
                </a:solidFill>
                <a:latin typeface="IBM Plex Sans"/>
                <a:ea typeface="IBM Plex Sans"/>
                <a:cs typeface="IBM Plex Sans"/>
                <a:sym typeface="IBM Plex Sans"/>
              </a:rPr>
              <a:t>DECREASING…</a:t>
            </a:r>
            <a:endParaRPr sz="3000" b="1" dirty="0">
              <a:solidFill>
                <a:schemeClr val="lt1"/>
              </a:solidFill>
              <a:latin typeface="IBM Plex Sans"/>
              <a:ea typeface="IBM Plex Sans"/>
              <a:cs typeface="IBM Plex Sans"/>
              <a:sym typeface="IBM Plex Sans"/>
            </a:endParaRPr>
          </a:p>
        </p:txBody>
      </p:sp>
      <p:grpSp>
        <p:nvGrpSpPr>
          <p:cNvPr id="946" name="Google Shape;946;p34"/>
          <p:cNvGrpSpPr/>
          <p:nvPr/>
        </p:nvGrpSpPr>
        <p:grpSpPr>
          <a:xfrm>
            <a:off x="7591791" y="1353645"/>
            <a:ext cx="379918" cy="366038"/>
            <a:chOff x="-63665750" y="1914325"/>
            <a:chExt cx="328450" cy="316450"/>
          </a:xfrm>
        </p:grpSpPr>
        <p:sp>
          <p:nvSpPr>
            <p:cNvPr id="947" name="Google Shape;947;p34"/>
            <p:cNvSpPr/>
            <p:nvPr/>
          </p:nvSpPr>
          <p:spPr>
            <a:xfrm>
              <a:off x="-63665750" y="1914325"/>
              <a:ext cx="328450" cy="316450"/>
            </a:xfrm>
            <a:custGeom>
              <a:avLst/>
              <a:gdLst/>
              <a:ahLst/>
              <a:cxnLst/>
              <a:rect l="l" t="t" r="r" b="b"/>
              <a:pathLst>
                <a:path w="13138" h="12658" extrusionOk="0">
                  <a:moveTo>
                    <a:pt x="8144" y="835"/>
                  </a:moveTo>
                  <a:cubicBezTo>
                    <a:pt x="9097" y="835"/>
                    <a:pt x="10050" y="1197"/>
                    <a:pt x="10775" y="1922"/>
                  </a:cubicBezTo>
                  <a:cubicBezTo>
                    <a:pt x="12256" y="3371"/>
                    <a:pt x="12256" y="5734"/>
                    <a:pt x="10775" y="7183"/>
                  </a:cubicBezTo>
                  <a:cubicBezTo>
                    <a:pt x="10050" y="7908"/>
                    <a:pt x="9097" y="8270"/>
                    <a:pt x="8144" y="8270"/>
                  </a:cubicBezTo>
                  <a:cubicBezTo>
                    <a:pt x="7191" y="8270"/>
                    <a:pt x="6238" y="7908"/>
                    <a:pt x="5513" y="7183"/>
                  </a:cubicBezTo>
                  <a:cubicBezTo>
                    <a:pt x="4064" y="5734"/>
                    <a:pt x="4064" y="3371"/>
                    <a:pt x="5513" y="1922"/>
                  </a:cubicBezTo>
                  <a:cubicBezTo>
                    <a:pt x="6238" y="1197"/>
                    <a:pt x="7191" y="835"/>
                    <a:pt x="8144" y="835"/>
                  </a:cubicBezTo>
                  <a:close/>
                  <a:moveTo>
                    <a:pt x="3466" y="8632"/>
                  </a:moveTo>
                  <a:lnTo>
                    <a:pt x="4064" y="9231"/>
                  </a:lnTo>
                  <a:lnTo>
                    <a:pt x="1607" y="11688"/>
                  </a:lnTo>
                  <a:lnTo>
                    <a:pt x="1008" y="11090"/>
                  </a:lnTo>
                  <a:lnTo>
                    <a:pt x="3466" y="8632"/>
                  </a:lnTo>
                  <a:close/>
                  <a:moveTo>
                    <a:pt x="8172" y="0"/>
                  </a:moveTo>
                  <a:cubicBezTo>
                    <a:pt x="7010" y="0"/>
                    <a:pt x="5844" y="441"/>
                    <a:pt x="4946" y="1323"/>
                  </a:cubicBezTo>
                  <a:cubicBezTo>
                    <a:pt x="3277" y="3024"/>
                    <a:pt x="3182" y="5671"/>
                    <a:pt x="4694" y="7467"/>
                  </a:cubicBezTo>
                  <a:lnTo>
                    <a:pt x="4096" y="8065"/>
                  </a:lnTo>
                  <a:lnTo>
                    <a:pt x="3214" y="7183"/>
                  </a:lnTo>
                  <a:cubicBezTo>
                    <a:pt x="3151" y="7104"/>
                    <a:pt x="3048" y="7065"/>
                    <a:pt x="2942" y="7065"/>
                  </a:cubicBezTo>
                  <a:cubicBezTo>
                    <a:pt x="2836" y="7065"/>
                    <a:pt x="2725" y="7104"/>
                    <a:pt x="2646" y="7183"/>
                  </a:cubicBezTo>
                  <a:cubicBezTo>
                    <a:pt x="2489" y="7341"/>
                    <a:pt x="2489" y="7624"/>
                    <a:pt x="2646" y="7782"/>
                  </a:cubicBezTo>
                  <a:lnTo>
                    <a:pt x="2899" y="8065"/>
                  </a:lnTo>
                  <a:lnTo>
                    <a:pt x="158" y="10806"/>
                  </a:lnTo>
                  <a:cubicBezTo>
                    <a:pt x="0" y="10964"/>
                    <a:pt x="0" y="11247"/>
                    <a:pt x="158" y="11405"/>
                  </a:cubicBezTo>
                  <a:lnTo>
                    <a:pt x="1292" y="12539"/>
                  </a:lnTo>
                  <a:cubicBezTo>
                    <a:pt x="1371" y="12618"/>
                    <a:pt x="1481" y="12657"/>
                    <a:pt x="1591" y="12657"/>
                  </a:cubicBezTo>
                  <a:cubicBezTo>
                    <a:pt x="1701" y="12657"/>
                    <a:pt x="1812" y="12618"/>
                    <a:pt x="1890" y="12539"/>
                  </a:cubicBezTo>
                  <a:lnTo>
                    <a:pt x="4631" y="9798"/>
                  </a:lnTo>
                  <a:lnTo>
                    <a:pt x="4915" y="10050"/>
                  </a:lnTo>
                  <a:cubicBezTo>
                    <a:pt x="4994" y="10129"/>
                    <a:pt x="5104" y="10168"/>
                    <a:pt x="5214" y="10168"/>
                  </a:cubicBezTo>
                  <a:cubicBezTo>
                    <a:pt x="5324" y="10168"/>
                    <a:pt x="5435" y="10129"/>
                    <a:pt x="5513" y="10050"/>
                  </a:cubicBezTo>
                  <a:cubicBezTo>
                    <a:pt x="5671" y="9893"/>
                    <a:pt x="5671" y="9640"/>
                    <a:pt x="5513" y="9483"/>
                  </a:cubicBezTo>
                  <a:lnTo>
                    <a:pt x="4631" y="8601"/>
                  </a:lnTo>
                  <a:lnTo>
                    <a:pt x="5230" y="8034"/>
                  </a:lnTo>
                  <a:cubicBezTo>
                    <a:pt x="6059" y="8730"/>
                    <a:pt x="7090" y="9078"/>
                    <a:pt x="8127" y="9078"/>
                  </a:cubicBezTo>
                  <a:cubicBezTo>
                    <a:pt x="9296" y="9078"/>
                    <a:pt x="10472" y="8635"/>
                    <a:pt x="11373" y="7750"/>
                  </a:cubicBezTo>
                  <a:cubicBezTo>
                    <a:pt x="13138" y="5986"/>
                    <a:pt x="13138" y="3087"/>
                    <a:pt x="11373" y="1323"/>
                  </a:cubicBezTo>
                  <a:cubicBezTo>
                    <a:pt x="10491" y="441"/>
                    <a:pt x="9333" y="0"/>
                    <a:pt x="8172" y="0"/>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4"/>
            <p:cNvSpPr/>
            <p:nvPr/>
          </p:nvSpPr>
          <p:spPr>
            <a:xfrm>
              <a:off x="-63524775" y="1955275"/>
              <a:ext cx="123675" cy="134700"/>
            </a:xfrm>
            <a:custGeom>
              <a:avLst/>
              <a:gdLst/>
              <a:ahLst/>
              <a:cxnLst/>
              <a:rect l="l" t="t" r="r" b="b"/>
              <a:pathLst>
                <a:path w="4947" h="5388" extrusionOk="0">
                  <a:moveTo>
                    <a:pt x="2458" y="882"/>
                  </a:moveTo>
                  <a:cubicBezTo>
                    <a:pt x="2930" y="882"/>
                    <a:pt x="3308" y="1229"/>
                    <a:pt x="3308" y="1702"/>
                  </a:cubicBezTo>
                  <a:cubicBezTo>
                    <a:pt x="3308" y="2174"/>
                    <a:pt x="2962" y="2521"/>
                    <a:pt x="2458" y="2521"/>
                  </a:cubicBezTo>
                  <a:cubicBezTo>
                    <a:pt x="1985" y="2521"/>
                    <a:pt x="1639" y="2174"/>
                    <a:pt x="1639" y="1702"/>
                  </a:cubicBezTo>
                  <a:cubicBezTo>
                    <a:pt x="1639" y="1229"/>
                    <a:pt x="2048" y="882"/>
                    <a:pt x="2458" y="882"/>
                  </a:cubicBezTo>
                  <a:close/>
                  <a:moveTo>
                    <a:pt x="2458" y="3340"/>
                  </a:moveTo>
                  <a:cubicBezTo>
                    <a:pt x="3245" y="3340"/>
                    <a:pt x="3876" y="3875"/>
                    <a:pt x="4096" y="4600"/>
                  </a:cubicBezTo>
                  <a:lnTo>
                    <a:pt x="883" y="4600"/>
                  </a:lnTo>
                  <a:cubicBezTo>
                    <a:pt x="1040" y="3875"/>
                    <a:pt x="1733" y="3340"/>
                    <a:pt x="2458" y="3340"/>
                  </a:cubicBezTo>
                  <a:close/>
                  <a:moveTo>
                    <a:pt x="2458" y="0"/>
                  </a:moveTo>
                  <a:cubicBezTo>
                    <a:pt x="1576" y="0"/>
                    <a:pt x="820" y="756"/>
                    <a:pt x="820" y="1670"/>
                  </a:cubicBezTo>
                  <a:cubicBezTo>
                    <a:pt x="820" y="2080"/>
                    <a:pt x="977" y="2489"/>
                    <a:pt x="1292" y="2804"/>
                  </a:cubicBezTo>
                  <a:cubicBezTo>
                    <a:pt x="536" y="3245"/>
                    <a:pt x="0" y="4033"/>
                    <a:pt x="0" y="4978"/>
                  </a:cubicBezTo>
                  <a:cubicBezTo>
                    <a:pt x="0" y="5230"/>
                    <a:pt x="189" y="5388"/>
                    <a:pt x="410" y="5388"/>
                  </a:cubicBezTo>
                  <a:lnTo>
                    <a:pt x="4569" y="5388"/>
                  </a:lnTo>
                  <a:cubicBezTo>
                    <a:pt x="4789" y="5388"/>
                    <a:pt x="4947" y="5199"/>
                    <a:pt x="4947" y="4978"/>
                  </a:cubicBezTo>
                  <a:cubicBezTo>
                    <a:pt x="4947" y="4033"/>
                    <a:pt x="4443" y="3245"/>
                    <a:pt x="3655" y="2804"/>
                  </a:cubicBezTo>
                  <a:cubicBezTo>
                    <a:pt x="3939" y="2489"/>
                    <a:pt x="4128" y="2080"/>
                    <a:pt x="4128" y="1670"/>
                  </a:cubicBezTo>
                  <a:cubicBezTo>
                    <a:pt x="4128" y="756"/>
                    <a:pt x="3371" y="0"/>
                    <a:pt x="2458" y="0"/>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descr="A graph with a line&#10;&#10;Description automatically generated">
            <a:extLst>
              <a:ext uri="{FF2B5EF4-FFF2-40B4-BE49-F238E27FC236}">
                <a16:creationId xmlns:a16="http://schemas.microsoft.com/office/drawing/2014/main" id="{6A208AB3-0F28-8911-B2FE-1BFC8737A500}"/>
              </a:ext>
            </a:extLst>
          </p:cNvPr>
          <p:cNvPicPr>
            <a:picLocks noChangeAspect="1"/>
          </p:cNvPicPr>
          <p:nvPr/>
        </p:nvPicPr>
        <p:blipFill>
          <a:blip r:embed="rId3"/>
          <a:stretch>
            <a:fillRect/>
          </a:stretch>
        </p:blipFill>
        <p:spPr>
          <a:xfrm>
            <a:off x="1264450" y="1376802"/>
            <a:ext cx="3295093" cy="2602646"/>
          </a:xfrm>
          <a:prstGeom prst="rect">
            <a:avLst/>
          </a:prstGeom>
        </p:spPr>
      </p:pic>
      <p:sp>
        <p:nvSpPr>
          <p:cNvPr id="8" name="Google Shape;942;p34">
            <a:extLst>
              <a:ext uri="{FF2B5EF4-FFF2-40B4-BE49-F238E27FC236}">
                <a16:creationId xmlns:a16="http://schemas.microsoft.com/office/drawing/2014/main" id="{4DBCAEF2-046A-644C-45F9-4E6CEDFFBED4}"/>
              </a:ext>
            </a:extLst>
          </p:cNvPr>
          <p:cNvSpPr txBox="1"/>
          <p:nvPr/>
        </p:nvSpPr>
        <p:spPr>
          <a:xfrm>
            <a:off x="4912191" y="2327003"/>
            <a:ext cx="3158110" cy="1720280"/>
          </a:xfrm>
          <a:prstGeom prst="rect">
            <a:avLst/>
          </a:prstGeom>
          <a:noFill/>
          <a:ln>
            <a:noFill/>
          </a:ln>
        </p:spPr>
        <p:txBody>
          <a:bodyPr spcFirstLastPara="1" wrap="square" lIns="91425" tIns="91425" rIns="91425" bIns="91425" anchor="ctr" anchorCtr="0">
            <a:noAutofit/>
          </a:bodyPr>
          <a:lstStyle/>
          <a:p>
            <a:r>
              <a:rPr lang="en-US" b="1" dirty="0">
                <a:solidFill>
                  <a:schemeClr val="lt1"/>
                </a:solidFill>
                <a:latin typeface="IBM Plex Sans"/>
                <a:ea typeface="IBM Plex Sans"/>
                <a:cs typeface="IBM Plex Sans"/>
                <a:sym typeface="IBM Plex Sans"/>
              </a:rPr>
              <a:t>The parameters are adjusted to make the model more accurate during training. Optimizer and loss function work together by iteratively updating the model's parameters based on the slope of the loss with respect to those parameters.</a:t>
            </a:r>
            <a:endParaRPr b="1" dirty="0">
              <a:solidFill>
                <a:schemeClr val="lt1"/>
              </a:solidFill>
              <a:latin typeface="IBM Plex Sans"/>
              <a:ea typeface="IBM Plex Sans"/>
              <a:cs typeface="IBM Plex Sans"/>
              <a:sym typeface="IBM Plex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34"/>
          <p:cNvSpPr/>
          <p:nvPr/>
        </p:nvSpPr>
        <p:spPr>
          <a:xfrm>
            <a:off x="721050" y="1203500"/>
            <a:ext cx="7701900" cy="2925600"/>
          </a:xfrm>
          <a:prstGeom prst="snip2DiagRect">
            <a:avLst>
              <a:gd name="adj1" fmla="val 0"/>
              <a:gd name="adj2" fmla="val 16667"/>
            </a:avLst>
          </a:prstGeom>
          <a:noFill/>
          <a:ln w="9525" cap="flat" cmpd="sng">
            <a:solidFill>
              <a:srgbClr val="FFFFFF"/>
            </a:solidFill>
            <a:prstDash val="solid"/>
            <a:round/>
            <a:headEnd type="none" w="sm" len="sm"/>
            <a:tailEnd type="none" w="sm" len="sm"/>
          </a:ln>
          <a:effectLst>
            <a:outerShdw blurRad="100013" algn="bl" rotWithShape="0">
              <a:srgbClr val="FFFFFF">
                <a:alpha val="7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4"/>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Accuracy</a:t>
            </a:r>
            <a:endParaRPr dirty="0"/>
          </a:p>
        </p:txBody>
      </p:sp>
      <p:sp>
        <p:nvSpPr>
          <p:cNvPr id="936" name="Google Shape;936;p34"/>
          <p:cNvSpPr txBox="1"/>
          <p:nvPr/>
        </p:nvSpPr>
        <p:spPr>
          <a:xfrm>
            <a:off x="721075" y="4346450"/>
            <a:ext cx="7701900" cy="16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dirty="0">
              <a:solidFill>
                <a:schemeClr val="lt1"/>
              </a:solidFill>
              <a:latin typeface="IBM Plex Sans"/>
              <a:ea typeface="IBM Plex Sans"/>
              <a:cs typeface="IBM Plex Sans"/>
              <a:sym typeface="IBM Plex Sans"/>
            </a:endParaRPr>
          </a:p>
        </p:txBody>
      </p:sp>
      <p:sp>
        <p:nvSpPr>
          <p:cNvPr id="942" name="Google Shape;942;p34"/>
          <p:cNvSpPr txBox="1"/>
          <p:nvPr/>
        </p:nvSpPr>
        <p:spPr>
          <a:xfrm>
            <a:off x="4798142" y="1804043"/>
            <a:ext cx="3081408" cy="43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3000" b="1" dirty="0">
                <a:solidFill>
                  <a:schemeClr val="lt1"/>
                </a:solidFill>
                <a:latin typeface="IBM Plex Sans"/>
                <a:ea typeface="IBM Plex Sans"/>
                <a:cs typeface="IBM Plex Sans"/>
                <a:sym typeface="IBM Plex Sans"/>
              </a:rPr>
              <a:t>INCREASING…</a:t>
            </a:r>
            <a:endParaRPr sz="3000" b="1" dirty="0">
              <a:solidFill>
                <a:schemeClr val="lt1"/>
              </a:solidFill>
              <a:latin typeface="IBM Plex Sans"/>
              <a:ea typeface="IBM Plex Sans"/>
              <a:cs typeface="IBM Plex Sans"/>
              <a:sym typeface="IBM Plex Sans"/>
            </a:endParaRPr>
          </a:p>
        </p:txBody>
      </p:sp>
      <p:grpSp>
        <p:nvGrpSpPr>
          <p:cNvPr id="946" name="Google Shape;946;p34"/>
          <p:cNvGrpSpPr/>
          <p:nvPr/>
        </p:nvGrpSpPr>
        <p:grpSpPr>
          <a:xfrm>
            <a:off x="7591791" y="1353645"/>
            <a:ext cx="379918" cy="366038"/>
            <a:chOff x="-63665750" y="1914325"/>
            <a:chExt cx="328450" cy="316450"/>
          </a:xfrm>
        </p:grpSpPr>
        <p:sp>
          <p:nvSpPr>
            <p:cNvPr id="947" name="Google Shape;947;p34"/>
            <p:cNvSpPr/>
            <p:nvPr/>
          </p:nvSpPr>
          <p:spPr>
            <a:xfrm>
              <a:off x="-63665750" y="1914325"/>
              <a:ext cx="328450" cy="316450"/>
            </a:xfrm>
            <a:custGeom>
              <a:avLst/>
              <a:gdLst/>
              <a:ahLst/>
              <a:cxnLst/>
              <a:rect l="l" t="t" r="r" b="b"/>
              <a:pathLst>
                <a:path w="13138" h="12658" extrusionOk="0">
                  <a:moveTo>
                    <a:pt x="8144" y="835"/>
                  </a:moveTo>
                  <a:cubicBezTo>
                    <a:pt x="9097" y="835"/>
                    <a:pt x="10050" y="1197"/>
                    <a:pt x="10775" y="1922"/>
                  </a:cubicBezTo>
                  <a:cubicBezTo>
                    <a:pt x="12256" y="3371"/>
                    <a:pt x="12256" y="5734"/>
                    <a:pt x="10775" y="7183"/>
                  </a:cubicBezTo>
                  <a:cubicBezTo>
                    <a:pt x="10050" y="7908"/>
                    <a:pt x="9097" y="8270"/>
                    <a:pt x="8144" y="8270"/>
                  </a:cubicBezTo>
                  <a:cubicBezTo>
                    <a:pt x="7191" y="8270"/>
                    <a:pt x="6238" y="7908"/>
                    <a:pt x="5513" y="7183"/>
                  </a:cubicBezTo>
                  <a:cubicBezTo>
                    <a:pt x="4064" y="5734"/>
                    <a:pt x="4064" y="3371"/>
                    <a:pt x="5513" y="1922"/>
                  </a:cubicBezTo>
                  <a:cubicBezTo>
                    <a:pt x="6238" y="1197"/>
                    <a:pt x="7191" y="835"/>
                    <a:pt x="8144" y="835"/>
                  </a:cubicBezTo>
                  <a:close/>
                  <a:moveTo>
                    <a:pt x="3466" y="8632"/>
                  </a:moveTo>
                  <a:lnTo>
                    <a:pt x="4064" y="9231"/>
                  </a:lnTo>
                  <a:lnTo>
                    <a:pt x="1607" y="11688"/>
                  </a:lnTo>
                  <a:lnTo>
                    <a:pt x="1008" y="11090"/>
                  </a:lnTo>
                  <a:lnTo>
                    <a:pt x="3466" y="8632"/>
                  </a:lnTo>
                  <a:close/>
                  <a:moveTo>
                    <a:pt x="8172" y="0"/>
                  </a:moveTo>
                  <a:cubicBezTo>
                    <a:pt x="7010" y="0"/>
                    <a:pt x="5844" y="441"/>
                    <a:pt x="4946" y="1323"/>
                  </a:cubicBezTo>
                  <a:cubicBezTo>
                    <a:pt x="3277" y="3024"/>
                    <a:pt x="3182" y="5671"/>
                    <a:pt x="4694" y="7467"/>
                  </a:cubicBezTo>
                  <a:lnTo>
                    <a:pt x="4096" y="8065"/>
                  </a:lnTo>
                  <a:lnTo>
                    <a:pt x="3214" y="7183"/>
                  </a:lnTo>
                  <a:cubicBezTo>
                    <a:pt x="3151" y="7104"/>
                    <a:pt x="3048" y="7065"/>
                    <a:pt x="2942" y="7065"/>
                  </a:cubicBezTo>
                  <a:cubicBezTo>
                    <a:pt x="2836" y="7065"/>
                    <a:pt x="2725" y="7104"/>
                    <a:pt x="2646" y="7183"/>
                  </a:cubicBezTo>
                  <a:cubicBezTo>
                    <a:pt x="2489" y="7341"/>
                    <a:pt x="2489" y="7624"/>
                    <a:pt x="2646" y="7782"/>
                  </a:cubicBezTo>
                  <a:lnTo>
                    <a:pt x="2899" y="8065"/>
                  </a:lnTo>
                  <a:lnTo>
                    <a:pt x="158" y="10806"/>
                  </a:lnTo>
                  <a:cubicBezTo>
                    <a:pt x="0" y="10964"/>
                    <a:pt x="0" y="11247"/>
                    <a:pt x="158" y="11405"/>
                  </a:cubicBezTo>
                  <a:lnTo>
                    <a:pt x="1292" y="12539"/>
                  </a:lnTo>
                  <a:cubicBezTo>
                    <a:pt x="1371" y="12618"/>
                    <a:pt x="1481" y="12657"/>
                    <a:pt x="1591" y="12657"/>
                  </a:cubicBezTo>
                  <a:cubicBezTo>
                    <a:pt x="1701" y="12657"/>
                    <a:pt x="1812" y="12618"/>
                    <a:pt x="1890" y="12539"/>
                  </a:cubicBezTo>
                  <a:lnTo>
                    <a:pt x="4631" y="9798"/>
                  </a:lnTo>
                  <a:lnTo>
                    <a:pt x="4915" y="10050"/>
                  </a:lnTo>
                  <a:cubicBezTo>
                    <a:pt x="4994" y="10129"/>
                    <a:pt x="5104" y="10168"/>
                    <a:pt x="5214" y="10168"/>
                  </a:cubicBezTo>
                  <a:cubicBezTo>
                    <a:pt x="5324" y="10168"/>
                    <a:pt x="5435" y="10129"/>
                    <a:pt x="5513" y="10050"/>
                  </a:cubicBezTo>
                  <a:cubicBezTo>
                    <a:pt x="5671" y="9893"/>
                    <a:pt x="5671" y="9640"/>
                    <a:pt x="5513" y="9483"/>
                  </a:cubicBezTo>
                  <a:lnTo>
                    <a:pt x="4631" y="8601"/>
                  </a:lnTo>
                  <a:lnTo>
                    <a:pt x="5230" y="8034"/>
                  </a:lnTo>
                  <a:cubicBezTo>
                    <a:pt x="6059" y="8730"/>
                    <a:pt x="7090" y="9078"/>
                    <a:pt x="8127" y="9078"/>
                  </a:cubicBezTo>
                  <a:cubicBezTo>
                    <a:pt x="9296" y="9078"/>
                    <a:pt x="10472" y="8635"/>
                    <a:pt x="11373" y="7750"/>
                  </a:cubicBezTo>
                  <a:cubicBezTo>
                    <a:pt x="13138" y="5986"/>
                    <a:pt x="13138" y="3087"/>
                    <a:pt x="11373" y="1323"/>
                  </a:cubicBezTo>
                  <a:cubicBezTo>
                    <a:pt x="10491" y="441"/>
                    <a:pt x="9333" y="0"/>
                    <a:pt x="8172" y="0"/>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4"/>
            <p:cNvSpPr/>
            <p:nvPr/>
          </p:nvSpPr>
          <p:spPr>
            <a:xfrm>
              <a:off x="-63524775" y="1955275"/>
              <a:ext cx="123675" cy="134700"/>
            </a:xfrm>
            <a:custGeom>
              <a:avLst/>
              <a:gdLst/>
              <a:ahLst/>
              <a:cxnLst/>
              <a:rect l="l" t="t" r="r" b="b"/>
              <a:pathLst>
                <a:path w="4947" h="5388" extrusionOk="0">
                  <a:moveTo>
                    <a:pt x="2458" y="882"/>
                  </a:moveTo>
                  <a:cubicBezTo>
                    <a:pt x="2930" y="882"/>
                    <a:pt x="3308" y="1229"/>
                    <a:pt x="3308" y="1702"/>
                  </a:cubicBezTo>
                  <a:cubicBezTo>
                    <a:pt x="3308" y="2174"/>
                    <a:pt x="2962" y="2521"/>
                    <a:pt x="2458" y="2521"/>
                  </a:cubicBezTo>
                  <a:cubicBezTo>
                    <a:pt x="1985" y="2521"/>
                    <a:pt x="1639" y="2174"/>
                    <a:pt x="1639" y="1702"/>
                  </a:cubicBezTo>
                  <a:cubicBezTo>
                    <a:pt x="1639" y="1229"/>
                    <a:pt x="2048" y="882"/>
                    <a:pt x="2458" y="882"/>
                  </a:cubicBezTo>
                  <a:close/>
                  <a:moveTo>
                    <a:pt x="2458" y="3340"/>
                  </a:moveTo>
                  <a:cubicBezTo>
                    <a:pt x="3245" y="3340"/>
                    <a:pt x="3876" y="3875"/>
                    <a:pt x="4096" y="4600"/>
                  </a:cubicBezTo>
                  <a:lnTo>
                    <a:pt x="883" y="4600"/>
                  </a:lnTo>
                  <a:cubicBezTo>
                    <a:pt x="1040" y="3875"/>
                    <a:pt x="1733" y="3340"/>
                    <a:pt x="2458" y="3340"/>
                  </a:cubicBezTo>
                  <a:close/>
                  <a:moveTo>
                    <a:pt x="2458" y="0"/>
                  </a:moveTo>
                  <a:cubicBezTo>
                    <a:pt x="1576" y="0"/>
                    <a:pt x="820" y="756"/>
                    <a:pt x="820" y="1670"/>
                  </a:cubicBezTo>
                  <a:cubicBezTo>
                    <a:pt x="820" y="2080"/>
                    <a:pt x="977" y="2489"/>
                    <a:pt x="1292" y="2804"/>
                  </a:cubicBezTo>
                  <a:cubicBezTo>
                    <a:pt x="536" y="3245"/>
                    <a:pt x="0" y="4033"/>
                    <a:pt x="0" y="4978"/>
                  </a:cubicBezTo>
                  <a:cubicBezTo>
                    <a:pt x="0" y="5230"/>
                    <a:pt x="189" y="5388"/>
                    <a:pt x="410" y="5388"/>
                  </a:cubicBezTo>
                  <a:lnTo>
                    <a:pt x="4569" y="5388"/>
                  </a:lnTo>
                  <a:cubicBezTo>
                    <a:pt x="4789" y="5388"/>
                    <a:pt x="4947" y="5199"/>
                    <a:pt x="4947" y="4978"/>
                  </a:cubicBezTo>
                  <a:cubicBezTo>
                    <a:pt x="4947" y="4033"/>
                    <a:pt x="4443" y="3245"/>
                    <a:pt x="3655" y="2804"/>
                  </a:cubicBezTo>
                  <a:cubicBezTo>
                    <a:pt x="3939" y="2489"/>
                    <a:pt x="4128" y="2080"/>
                    <a:pt x="4128" y="1670"/>
                  </a:cubicBezTo>
                  <a:cubicBezTo>
                    <a:pt x="4128" y="756"/>
                    <a:pt x="3371" y="0"/>
                    <a:pt x="2458" y="0"/>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a:extLst>
              <a:ext uri="{FF2B5EF4-FFF2-40B4-BE49-F238E27FC236}">
                <a16:creationId xmlns:a16="http://schemas.microsoft.com/office/drawing/2014/main" id="{6A208AB3-0F28-8911-B2FE-1BFC8737A500}"/>
              </a:ext>
            </a:extLst>
          </p:cNvPr>
          <p:cNvPicPr>
            <a:picLocks noChangeAspect="1"/>
          </p:cNvPicPr>
          <p:nvPr/>
        </p:nvPicPr>
        <p:blipFill>
          <a:blip r:embed="rId3"/>
          <a:srcRect/>
          <a:stretch/>
        </p:blipFill>
        <p:spPr>
          <a:xfrm>
            <a:off x="1264450" y="1376802"/>
            <a:ext cx="3295093" cy="2602645"/>
          </a:xfrm>
          <a:prstGeom prst="rect">
            <a:avLst/>
          </a:prstGeom>
        </p:spPr>
      </p:pic>
      <p:sp>
        <p:nvSpPr>
          <p:cNvPr id="8" name="Google Shape;942;p34">
            <a:extLst>
              <a:ext uri="{FF2B5EF4-FFF2-40B4-BE49-F238E27FC236}">
                <a16:creationId xmlns:a16="http://schemas.microsoft.com/office/drawing/2014/main" id="{4DBCAEF2-046A-644C-45F9-4E6CEDFFBED4}"/>
              </a:ext>
            </a:extLst>
          </p:cNvPr>
          <p:cNvSpPr txBox="1"/>
          <p:nvPr/>
        </p:nvSpPr>
        <p:spPr>
          <a:xfrm>
            <a:off x="4912191" y="2219721"/>
            <a:ext cx="3158110" cy="1204097"/>
          </a:xfrm>
          <a:prstGeom prst="rect">
            <a:avLst/>
          </a:prstGeom>
          <a:noFill/>
          <a:ln>
            <a:noFill/>
          </a:ln>
        </p:spPr>
        <p:txBody>
          <a:bodyPr spcFirstLastPara="1" wrap="square" lIns="91425" tIns="91425" rIns="91425" bIns="91425" anchor="ctr" anchorCtr="0">
            <a:noAutofit/>
          </a:bodyPr>
          <a:lstStyle/>
          <a:p>
            <a:r>
              <a:rPr lang="en-US" b="1" dirty="0">
                <a:solidFill>
                  <a:schemeClr val="lt1"/>
                </a:solidFill>
                <a:latin typeface="IBM Plex Sans"/>
                <a:ea typeface="IBM Plex Sans"/>
                <a:cs typeface="IBM Plex Sans"/>
                <a:sym typeface="IBM Plex Sans"/>
              </a:rPr>
              <a:t>As the model learns from the data, it is becoming better at making predictions. The model is improving its ability to classify examples.</a:t>
            </a:r>
            <a:endParaRPr b="1" dirty="0">
              <a:solidFill>
                <a:schemeClr val="lt1"/>
              </a:solidFill>
              <a:latin typeface="IBM Plex Sans"/>
              <a:ea typeface="IBM Plex Sans"/>
              <a:cs typeface="IBM Plex Sans"/>
              <a:sym typeface="IBM Plex Sans"/>
            </a:endParaRPr>
          </a:p>
        </p:txBody>
      </p:sp>
    </p:spTree>
    <p:extLst>
      <p:ext uri="{BB962C8B-B14F-4D97-AF65-F5344CB8AC3E}">
        <p14:creationId xmlns:p14="http://schemas.microsoft.com/office/powerpoint/2010/main" val="4123306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does this mean?</a:t>
            </a:r>
            <a:endParaRPr dirty="0"/>
          </a:p>
        </p:txBody>
      </p:sp>
      <p:sp>
        <p:nvSpPr>
          <p:cNvPr id="132" name="Google Shape;132;p16"/>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lt1"/>
              </a:buClr>
              <a:buSzPts val="1100"/>
              <a:buFont typeface="IBM Plex Sans Medium"/>
              <a:buChar char="●"/>
            </a:pPr>
            <a:r>
              <a:rPr lang="en-US" sz="1400" dirty="0"/>
              <a:t>Decrease in loss and Increase in accuracy are interconnected.</a:t>
            </a:r>
          </a:p>
          <a:p>
            <a:pPr lvl="1">
              <a:lnSpc>
                <a:spcPct val="115000"/>
              </a:lnSpc>
              <a:buFont typeface="IBM Plex Sans Medium"/>
              <a:buChar char="●"/>
            </a:pPr>
            <a:r>
              <a:rPr lang="en-US" sz="1400" dirty="0"/>
              <a:t>When loss decreases, model is minimizing difference between the prediction and the correct label. This leads to an increase in accuracy (more correct samples).</a:t>
            </a:r>
          </a:p>
          <a:p>
            <a:pPr marL="457200" lvl="0" indent="-298450" algn="l" rtl="0">
              <a:lnSpc>
                <a:spcPct val="115000"/>
              </a:lnSpc>
              <a:spcBef>
                <a:spcPts val="0"/>
              </a:spcBef>
              <a:spcAft>
                <a:spcPts val="0"/>
              </a:spcAft>
              <a:buClr>
                <a:schemeClr val="lt1"/>
              </a:buClr>
              <a:buSzPts val="1100"/>
              <a:buFont typeface="IBM Plex Sans Medium"/>
              <a:buChar char="●"/>
            </a:pPr>
            <a:endParaRPr lang="en-US" sz="1400" dirty="0"/>
          </a:p>
          <a:p>
            <a:pPr marL="457200" lvl="0" indent="-298450" algn="l" rtl="0">
              <a:lnSpc>
                <a:spcPct val="115000"/>
              </a:lnSpc>
              <a:spcBef>
                <a:spcPts val="0"/>
              </a:spcBef>
              <a:spcAft>
                <a:spcPts val="0"/>
              </a:spcAft>
              <a:buClr>
                <a:schemeClr val="lt1"/>
              </a:buClr>
              <a:buSzPts val="1100"/>
              <a:buFont typeface="IBM Plex Sans Medium"/>
              <a:buChar char="●"/>
            </a:pPr>
            <a:r>
              <a:rPr lang="en-US" sz="1400" dirty="0"/>
              <a:t>The predictions made by the model in the beginning of training had a higher loss and in return, less accuracy. As training continues, classification improves and there is a decrease in loss.</a:t>
            </a:r>
          </a:p>
          <a:p>
            <a:pPr marL="457200" lvl="0" indent="-298450" algn="l" rtl="0">
              <a:lnSpc>
                <a:spcPct val="115000"/>
              </a:lnSpc>
              <a:spcBef>
                <a:spcPts val="0"/>
              </a:spcBef>
              <a:spcAft>
                <a:spcPts val="0"/>
              </a:spcAft>
              <a:buClr>
                <a:schemeClr val="lt1"/>
              </a:buClr>
              <a:buSzPts val="1100"/>
              <a:buFont typeface="IBM Plex Sans Medium"/>
              <a:buChar char="●"/>
            </a:pPr>
            <a:endParaRPr lang="en-US" sz="1400" dirty="0"/>
          </a:p>
          <a:p>
            <a:pPr marL="158750" indent="0">
              <a:lnSpc>
                <a:spcPct val="115000"/>
              </a:lnSpc>
              <a:buNone/>
            </a:pPr>
            <a:br>
              <a:rPr lang="en-US" sz="1400" dirty="0"/>
            </a:br>
            <a:endParaRPr lang="en-US" sz="1400" dirty="0"/>
          </a:p>
          <a:p>
            <a:pPr marL="457200" lvl="0" indent="-298450" algn="l" rtl="0">
              <a:lnSpc>
                <a:spcPct val="115000"/>
              </a:lnSpc>
              <a:spcBef>
                <a:spcPts val="0"/>
              </a:spcBef>
              <a:spcAft>
                <a:spcPts val="0"/>
              </a:spcAft>
              <a:buClr>
                <a:schemeClr val="lt1"/>
              </a:buClr>
              <a:buSzPts val="1100"/>
              <a:buFont typeface="IBM Plex Sans Medium"/>
              <a:buChar char="●"/>
            </a:pPr>
            <a:endParaRPr lang="en-US" sz="1400" dirty="0"/>
          </a:p>
        </p:txBody>
      </p:sp>
      <p:sp>
        <p:nvSpPr>
          <p:cNvPr id="2" name="Google Shape;256;p20">
            <a:extLst>
              <a:ext uri="{FF2B5EF4-FFF2-40B4-BE49-F238E27FC236}">
                <a16:creationId xmlns:a16="http://schemas.microsoft.com/office/drawing/2014/main" id="{F4EB9985-EA8E-8590-4623-31EC4E899C88}"/>
              </a:ext>
            </a:extLst>
          </p:cNvPr>
          <p:cNvSpPr txBox="1"/>
          <p:nvPr/>
        </p:nvSpPr>
        <p:spPr>
          <a:xfrm>
            <a:off x="5989626" y="3434672"/>
            <a:ext cx="1341190" cy="49468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IBM Plex Sans"/>
                <a:ea typeface="IBM Plex Sans"/>
                <a:cs typeface="IBM Plex Sans"/>
                <a:sym typeface="IBM Plex Sans"/>
              </a:rPr>
              <a:t>Loss</a:t>
            </a:r>
            <a:endParaRPr sz="2500" b="1" dirty="0">
              <a:solidFill>
                <a:schemeClr val="lt1"/>
              </a:solidFill>
              <a:latin typeface="IBM Plex Sans"/>
              <a:ea typeface="IBM Plex Sans"/>
              <a:cs typeface="IBM Plex Sans"/>
              <a:sym typeface="IBM Plex Sans"/>
            </a:endParaRPr>
          </a:p>
        </p:txBody>
      </p:sp>
      <p:sp>
        <p:nvSpPr>
          <p:cNvPr id="3" name="Google Shape;259;p20">
            <a:extLst>
              <a:ext uri="{FF2B5EF4-FFF2-40B4-BE49-F238E27FC236}">
                <a16:creationId xmlns:a16="http://schemas.microsoft.com/office/drawing/2014/main" id="{28089550-85B9-6051-D860-363F3D2DEB44}"/>
              </a:ext>
            </a:extLst>
          </p:cNvPr>
          <p:cNvSpPr/>
          <p:nvPr/>
        </p:nvSpPr>
        <p:spPr>
          <a:xfrm>
            <a:off x="913359" y="3492103"/>
            <a:ext cx="1044300" cy="1044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60;p20">
            <a:extLst>
              <a:ext uri="{FF2B5EF4-FFF2-40B4-BE49-F238E27FC236}">
                <a16:creationId xmlns:a16="http://schemas.microsoft.com/office/drawing/2014/main" id="{17DBA897-1809-3C13-A02A-6E09B13BBAC6}"/>
              </a:ext>
            </a:extLst>
          </p:cNvPr>
          <p:cNvSpPr/>
          <p:nvPr/>
        </p:nvSpPr>
        <p:spPr>
          <a:xfrm>
            <a:off x="7222384" y="3007434"/>
            <a:ext cx="1044300" cy="1044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 name="Google Shape;262;p20">
            <a:extLst>
              <a:ext uri="{FF2B5EF4-FFF2-40B4-BE49-F238E27FC236}">
                <a16:creationId xmlns:a16="http://schemas.microsoft.com/office/drawing/2014/main" id="{348B4ADD-0F42-72D3-E92B-82640E40D8B7}"/>
              </a:ext>
            </a:extLst>
          </p:cNvPr>
          <p:cNvCxnSpPr>
            <a:stCxn id="3" idx="6"/>
            <a:endCxn id="4" idx="2"/>
          </p:cNvCxnSpPr>
          <p:nvPr/>
        </p:nvCxnSpPr>
        <p:spPr>
          <a:xfrm flipV="1">
            <a:off x="1957659" y="3529584"/>
            <a:ext cx="5264725" cy="484669"/>
          </a:xfrm>
          <a:prstGeom prst="bentConnector3">
            <a:avLst>
              <a:gd name="adj1" fmla="val 50000"/>
            </a:avLst>
          </a:prstGeom>
          <a:noFill/>
          <a:ln w="9525" cap="flat" cmpd="sng">
            <a:solidFill>
              <a:schemeClr val="lt1"/>
            </a:solidFill>
            <a:prstDash val="solid"/>
            <a:round/>
            <a:headEnd type="none" w="med" len="med"/>
            <a:tailEnd type="none" w="med" len="med"/>
          </a:ln>
        </p:spPr>
      </p:cxnSp>
      <p:sp>
        <p:nvSpPr>
          <p:cNvPr id="6" name="Google Shape;263;p20">
            <a:extLst>
              <a:ext uri="{FF2B5EF4-FFF2-40B4-BE49-F238E27FC236}">
                <a16:creationId xmlns:a16="http://schemas.microsoft.com/office/drawing/2014/main" id="{C3569466-318F-D674-B749-C4A115362A29}"/>
              </a:ext>
            </a:extLst>
          </p:cNvPr>
          <p:cNvSpPr/>
          <p:nvPr/>
        </p:nvSpPr>
        <p:spPr>
          <a:xfrm>
            <a:off x="1255849" y="3834421"/>
            <a:ext cx="359320" cy="356438"/>
          </a:xfrm>
          <a:custGeom>
            <a:avLst/>
            <a:gdLst/>
            <a:ahLst/>
            <a:cxnLst/>
            <a:rect l="l" t="t" r="r" b="b"/>
            <a:pathLst>
              <a:path w="11847" h="11752" extrusionOk="0">
                <a:moveTo>
                  <a:pt x="6039" y="2796"/>
                </a:moveTo>
                <a:cubicBezTo>
                  <a:pt x="6845" y="2796"/>
                  <a:pt x="7621" y="3116"/>
                  <a:pt x="8224" y="3718"/>
                </a:cubicBezTo>
                <a:cubicBezTo>
                  <a:pt x="8917" y="4411"/>
                  <a:pt x="9232" y="5356"/>
                  <a:pt x="9074" y="6396"/>
                </a:cubicBezTo>
                <a:cubicBezTo>
                  <a:pt x="8885" y="7688"/>
                  <a:pt x="7814" y="8759"/>
                  <a:pt x="6522" y="8948"/>
                </a:cubicBezTo>
                <a:cubicBezTo>
                  <a:pt x="6377" y="8962"/>
                  <a:pt x="6232" y="8970"/>
                  <a:pt x="6088" y="8970"/>
                </a:cubicBezTo>
                <a:cubicBezTo>
                  <a:pt x="5606" y="8970"/>
                  <a:pt x="5132" y="8883"/>
                  <a:pt x="4695" y="8664"/>
                </a:cubicBezTo>
                <a:lnTo>
                  <a:pt x="5231" y="8160"/>
                </a:lnTo>
                <a:cubicBezTo>
                  <a:pt x="5444" y="8249"/>
                  <a:pt x="5677" y="8288"/>
                  <a:pt x="5919" y="8288"/>
                </a:cubicBezTo>
                <a:cubicBezTo>
                  <a:pt x="6106" y="8288"/>
                  <a:pt x="6298" y="8265"/>
                  <a:pt x="6491" y="8223"/>
                </a:cubicBezTo>
                <a:cubicBezTo>
                  <a:pt x="6964" y="8160"/>
                  <a:pt x="7373" y="7908"/>
                  <a:pt x="7751" y="7562"/>
                </a:cubicBezTo>
                <a:cubicBezTo>
                  <a:pt x="8098" y="7215"/>
                  <a:pt x="8318" y="6774"/>
                  <a:pt x="8413" y="6301"/>
                </a:cubicBezTo>
                <a:cubicBezTo>
                  <a:pt x="8476" y="5797"/>
                  <a:pt x="8444" y="5293"/>
                  <a:pt x="8224" y="4821"/>
                </a:cubicBezTo>
                <a:cubicBezTo>
                  <a:pt x="8161" y="4695"/>
                  <a:pt x="8066" y="4663"/>
                  <a:pt x="7972" y="4600"/>
                </a:cubicBezTo>
                <a:cubicBezTo>
                  <a:pt x="7846" y="4600"/>
                  <a:pt x="7751" y="4600"/>
                  <a:pt x="7657" y="4695"/>
                </a:cubicBezTo>
                <a:lnTo>
                  <a:pt x="6806" y="5545"/>
                </a:lnTo>
                <a:cubicBezTo>
                  <a:pt x="6743" y="5608"/>
                  <a:pt x="6649" y="5640"/>
                  <a:pt x="6558" y="5640"/>
                </a:cubicBezTo>
                <a:cubicBezTo>
                  <a:pt x="6467" y="5640"/>
                  <a:pt x="6381" y="5608"/>
                  <a:pt x="6333" y="5545"/>
                </a:cubicBezTo>
                <a:cubicBezTo>
                  <a:pt x="6207" y="5419"/>
                  <a:pt x="6207" y="5199"/>
                  <a:pt x="6333" y="5073"/>
                </a:cubicBezTo>
                <a:lnTo>
                  <a:pt x="7184" y="4222"/>
                </a:lnTo>
                <a:cubicBezTo>
                  <a:pt x="7279" y="4128"/>
                  <a:pt x="7310" y="4033"/>
                  <a:pt x="7279" y="3907"/>
                </a:cubicBezTo>
                <a:cubicBezTo>
                  <a:pt x="7279" y="3781"/>
                  <a:pt x="7184" y="3718"/>
                  <a:pt x="7058" y="3655"/>
                </a:cubicBezTo>
                <a:cubicBezTo>
                  <a:pt x="6723" y="3499"/>
                  <a:pt x="6372" y="3437"/>
                  <a:pt x="6017" y="3437"/>
                </a:cubicBezTo>
                <a:cubicBezTo>
                  <a:pt x="5871" y="3437"/>
                  <a:pt x="5724" y="3448"/>
                  <a:pt x="5577" y="3466"/>
                </a:cubicBezTo>
                <a:cubicBezTo>
                  <a:pt x="5105" y="3561"/>
                  <a:pt x="4664" y="3781"/>
                  <a:pt x="4317" y="4128"/>
                </a:cubicBezTo>
                <a:cubicBezTo>
                  <a:pt x="3971" y="4506"/>
                  <a:pt x="3719" y="4915"/>
                  <a:pt x="3656" y="5388"/>
                </a:cubicBezTo>
                <a:cubicBezTo>
                  <a:pt x="3561" y="5829"/>
                  <a:pt x="3593" y="6270"/>
                  <a:pt x="3719" y="6648"/>
                </a:cubicBezTo>
                <a:lnTo>
                  <a:pt x="3214" y="7184"/>
                </a:lnTo>
                <a:cubicBezTo>
                  <a:pt x="2962" y="6648"/>
                  <a:pt x="2868" y="6018"/>
                  <a:pt x="2962" y="5388"/>
                </a:cubicBezTo>
                <a:cubicBezTo>
                  <a:pt x="3183" y="4096"/>
                  <a:pt x="4223" y="3025"/>
                  <a:pt x="5546" y="2836"/>
                </a:cubicBezTo>
                <a:cubicBezTo>
                  <a:pt x="5710" y="2809"/>
                  <a:pt x="5875" y="2796"/>
                  <a:pt x="6039" y="2796"/>
                </a:cubicBezTo>
                <a:close/>
                <a:moveTo>
                  <a:pt x="6428" y="757"/>
                </a:moveTo>
                <a:lnTo>
                  <a:pt x="6554" y="1261"/>
                </a:lnTo>
                <a:cubicBezTo>
                  <a:pt x="6585" y="1387"/>
                  <a:pt x="6680" y="1481"/>
                  <a:pt x="6838" y="1481"/>
                </a:cubicBezTo>
                <a:cubicBezTo>
                  <a:pt x="7468" y="1607"/>
                  <a:pt x="8003" y="1859"/>
                  <a:pt x="8539" y="2206"/>
                </a:cubicBezTo>
                <a:cubicBezTo>
                  <a:pt x="8586" y="2237"/>
                  <a:pt x="8641" y="2253"/>
                  <a:pt x="8700" y="2253"/>
                </a:cubicBezTo>
                <a:cubicBezTo>
                  <a:pt x="8759" y="2253"/>
                  <a:pt x="8822" y="2237"/>
                  <a:pt x="8885" y="2206"/>
                </a:cubicBezTo>
                <a:lnTo>
                  <a:pt x="9326" y="1922"/>
                </a:lnTo>
                <a:lnTo>
                  <a:pt x="9894" y="2521"/>
                </a:lnTo>
                <a:lnTo>
                  <a:pt x="9641" y="2962"/>
                </a:lnTo>
                <a:cubicBezTo>
                  <a:pt x="9547" y="3088"/>
                  <a:pt x="9547" y="3246"/>
                  <a:pt x="9641" y="3309"/>
                </a:cubicBezTo>
                <a:cubicBezTo>
                  <a:pt x="9988" y="3813"/>
                  <a:pt x="10209" y="4411"/>
                  <a:pt x="10335" y="5010"/>
                </a:cubicBezTo>
                <a:cubicBezTo>
                  <a:pt x="10366" y="5136"/>
                  <a:pt x="10461" y="5230"/>
                  <a:pt x="10587" y="5293"/>
                </a:cubicBezTo>
                <a:lnTo>
                  <a:pt x="11091" y="5388"/>
                </a:lnTo>
                <a:lnTo>
                  <a:pt x="11091" y="6301"/>
                </a:lnTo>
                <a:lnTo>
                  <a:pt x="11154" y="6301"/>
                </a:lnTo>
                <a:lnTo>
                  <a:pt x="10650" y="6428"/>
                </a:lnTo>
                <a:cubicBezTo>
                  <a:pt x="10524" y="6459"/>
                  <a:pt x="10429" y="6554"/>
                  <a:pt x="10429" y="6711"/>
                </a:cubicBezTo>
                <a:cubicBezTo>
                  <a:pt x="10303" y="7341"/>
                  <a:pt x="10051" y="7877"/>
                  <a:pt x="9704" y="8381"/>
                </a:cubicBezTo>
                <a:cubicBezTo>
                  <a:pt x="9641" y="8507"/>
                  <a:pt x="9641" y="8633"/>
                  <a:pt x="9704" y="8759"/>
                </a:cubicBezTo>
                <a:lnTo>
                  <a:pt x="9988" y="9168"/>
                </a:lnTo>
                <a:lnTo>
                  <a:pt x="9389" y="9767"/>
                </a:lnTo>
                <a:lnTo>
                  <a:pt x="8948" y="9483"/>
                </a:lnTo>
                <a:cubicBezTo>
                  <a:pt x="8901" y="9452"/>
                  <a:pt x="8838" y="9436"/>
                  <a:pt x="8775" y="9436"/>
                </a:cubicBezTo>
                <a:cubicBezTo>
                  <a:pt x="8712" y="9436"/>
                  <a:pt x="8649" y="9452"/>
                  <a:pt x="8602" y="9483"/>
                </a:cubicBezTo>
                <a:cubicBezTo>
                  <a:pt x="8098" y="9862"/>
                  <a:pt x="7499" y="10082"/>
                  <a:pt x="6901" y="10208"/>
                </a:cubicBezTo>
                <a:cubicBezTo>
                  <a:pt x="6806" y="10240"/>
                  <a:pt x="6680" y="10334"/>
                  <a:pt x="6649" y="10429"/>
                </a:cubicBezTo>
                <a:lnTo>
                  <a:pt x="6522" y="10964"/>
                </a:lnTo>
                <a:lnTo>
                  <a:pt x="5703" y="10964"/>
                </a:lnTo>
                <a:lnTo>
                  <a:pt x="5577" y="10429"/>
                </a:lnTo>
                <a:cubicBezTo>
                  <a:pt x="5546" y="10334"/>
                  <a:pt x="5451" y="10208"/>
                  <a:pt x="5294" y="10208"/>
                </a:cubicBezTo>
                <a:cubicBezTo>
                  <a:pt x="4758" y="10082"/>
                  <a:pt x="4223" y="9893"/>
                  <a:pt x="3750" y="9609"/>
                </a:cubicBezTo>
                <a:lnTo>
                  <a:pt x="4286" y="9105"/>
                </a:lnTo>
                <a:cubicBezTo>
                  <a:pt x="4821" y="9420"/>
                  <a:pt x="5451" y="9578"/>
                  <a:pt x="6113" y="9578"/>
                </a:cubicBezTo>
                <a:cubicBezTo>
                  <a:pt x="6333" y="9578"/>
                  <a:pt x="6522" y="9578"/>
                  <a:pt x="6712" y="9546"/>
                </a:cubicBezTo>
                <a:cubicBezTo>
                  <a:pt x="7499" y="9420"/>
                  <a:pt x="8224" y="9011"/>
                  <a:pt x="8759" y="8475"/>
                </a:cubicBezTo>
                <a:cubicBezTo>
                  <a:pt x="9326" y="7908"/>
                  <a:pt x="9704" y="7184"/>
                  <a:pt x="9831" y="6428"/>
                </a:cubicBezTo>
                <a:cubicBezTo>
                  <a:pt x="10020" y="5199"/>
                  <a:pt x="9641" y="4033"/>
                  <a:pt x="8759" y="3151"/>
                </a:cubicBezTo>
                <a:cubicBezTo>
                  <a:pt x="8046" y="2438"/>
                  <a:pt x="7089" y="2034"/>
                  <a:pt x="6074" y="2034"/>
                </a:cubicBezTo>
                <a:cubicBezTo>
                  <a:pt x="5878" y="2034"/>
                  <a:pt x="5681" y="2049"/>
                  <a:pt x="5483" y="2080"/>
                </a:cubicBezTo>
                <a:cubicBezTo>
                  <a:pt x="4695" y="2206"/>
                  <a:pt x="4002" y="2615"/>
                  <a:pt x="3435" y="3151"/>
                </a:cubicBezTo>
                <a:cubicBezTo>
                  <a:pt x="2899" y="3718"/>
                  <a:pt x="2490" y="4443"/>
                  <a:pt x="2395" y="5199"/>
                </a:cubicBezTo>
                <a:cubicBezTo>
                  <a:pt x="2269" y="6018"/>
                  <a:pt x="2427" y="6900"/>
                  <a:pt x="2805" y="7656"/>
                </a:cubicBezTo>
                <a:lnTo>
                  <a:pt x="2301" y="8160"/>
                </a:lnTo>
                <a:cubicBezTo>
                  <a:pt x="2017" y="7688"/>
                  <a:pt x="1828" y="7184"/>
                  <a:pt x="1702" y="6617"/>
                </a:cubicBezTo>
                <a:cubicBezTo>
                  <a:pt x="1671" y="6491"/>
                  <a:pt x="1608" y="6396"/>
                  <a:pt x="1482" y="6333"/>
                </a:cubicBezTo>
                <a:lnTo>
                  <a:pt x="978" y="6238"/>
                </a:lnTo>
                <a:lnTo>
                  <a:pt x="978" y="5388"/>
                </a:lnTo>
                <a:lnTo>
                  <a:pt x="1482" y="5293"/>
                </a:lnTo>
                <a:cubicBezTo>
                  <a:pt x="1608" y="5230"/>
                  <a:pt x="1702" y="5167"/>
                  <a:pt x="1702" y="5010"/>
                </a:cubicBezTo>
                <a:cubicBezTo>
                  <a:pt x="1828" y="4380"/>
                  <a:pt x="2080" y="3813"/>
                  <a:pt x="2427" y="3309"/>
                </a:cubicBezTo>
                <a:cubicBezTo>
                  <a:pt x="2490" y="3183"/>
                  <a:pt x="2490" y="3088"/>
                  <a:pt x="2427" y="2962"/>
                </a:cubicBezTo>
                <a:lnTo>
                  <a:pt x="2143" y="2521"/>
                </a:lnTo>
                <a:lnTo>
                  <a:pt x="2742" y="1922"/>
                </a:lnTo>
                <a:lnTo>
                  <a:pt x="3183" y="2206"/>
                </a:lnTo>
                <a:cubicBezTo>
                  <a:pt x="3230" y="2237"/>
                  <a:pt x="3293" y="2253"/>
                  <a:pt x="3356" y="2253"/>
                </a:cubicBezTo>
                <a:cubicBezTo>
                  <a:pt x="3419" y="2253"/>
                  <a:pt x="3482" y="2237"/>
                  <a:pt x="3530" y="2206"/>
                </a:cubicBezTo>
                <a:cubicBezTo>
                  <a:pt x="4034" y="1859"/>
                  <a:pt x="4632" y="1607"/>
                  <a:pt x="5231" y="1481"/>
                </a:cubicBezTo>
                <a:cubicBezTo>
                  <a:pt x="5325" y="1450"/>
                  <a:pt x="5451" y="1387"/>
                  <a:pt x="5483" y="1261"/>
                </a:cubicBezTo>
                <a:lnTo>
                  <a:pt x="5609" y="757"/>
                </a:lnTo>
                <a:close/>
                <a:moveTo>
                  <a:pt x="6239" y="4222"/>
                </a:moveTo>
                <a:lnTo>
                  <a:pt x="5766" y="4695"/>
                </a:lnTo>
                <a:cubicBezTo>
                  <a:pt x="5388" y="5073"/>
                  <a:pt x="5388" y="5766"/>
                  <a:pt x="5766" y="6144"/>
                </a:cubicBezTo>
                <a:cubicBezTo>
                  <a:pt x="5971" y="6349"/>
                  <a:pt x="6239" y="6451"/>
                  <a:pt x="6503" y="6451"/>
                </a:cubicBezTo>
                <a:cubicBezTo>
                  <a:pt x="6767" y="6451"/>
                  <a:pt x="7027" y="6349"/>
                  <a:pt x="7216" y="6144"/>
                </a:cubicBezTo>
                <a:lnTo>
                  <a:pt x="7688" y="5671"/>
                </a:lnTo>
                <a:cubicBezTo>
                  <a:pt x="7751" y="5860"/>
                  <a:pt x="7751" y="6081"/>
                  <a:pt x="7688" y="6238"/>
                </a:cubicBezTo>
                <a:cubicBezTo>
                  <a:pt x="7594" y="6900"/>
                  <a:pt x="7027" y="7436"/>
                  <a:pt x="6365" y="7562"/>
                </a:cubicBezTo>
                <a:cubicBezTo>
                  <a:pt x="6267" y="7588"/>
                  <a:pt x="6163" y="7600"/>
                  <a:pt x="6059" y="7600"/>
                </a:cubicBezTo>
                <a:cubicBezTo>
                  <a:pt x="5794" y="7600"/>
                  <a:pt x="5520" y="7526"/>
                  <a:pt x="5294" y="7436"/>
                </a:cubicBezTo>
                <a:cubicBezTo>
                  <a:pt x="5252" y="7415"/>
                  <a:pt x="5206" y="7404"/>
                  <a:pt x="5161" y="7404"/>
                </a:cubicBezTo>
                <a:cubicBezTo>
                  <a:pt x="5070" y="7404"/>
                  <a:pt x="4979" y="7446"/>
                  <a:pt x="4916" y="7530"/>
                </a:cubicBezTo>
                <a:lnTo>
                  <a:pt x="3908" y="8507"/>
                </a:lnTo>
                <a:lnTo>
                  <a:pt x="1450" y="10964"/>
                </a:lnTo>
                <a:cubicBezTo>
                  <a:pt x="1387" y="11011"/>
                  <a:pt x="1293" y="11035"/>
                  <a:pt x="1202" y="11035"/>
                </a:cubicBezTo>
                <a:cubicBezTo>
                  <a:pt x="1112" y="11035"/>
                  <a:pt x="1025" y="11011"/>
                  <a:pt x="978" y="10964"/>
                </a:cubicBezTo>
                <a:cubicBezTo>
                  <a:pt x="852" y="10838"/>
                  <a:pt x="852" y="10586"/>
                  <a:pt x="978" y="10492"/>
                </a:cubicBezTo>
                <a:lnTo>
                  <a:pt x="3403" y="8034"/>
                </a:lnTo>
                <a:lnTo>
                  <a:pt x="4380" y="7058"/>
                </a:lnTo>
                <a:cubicBezTo>
                  <a:pt x="4506" y="6932"/>
                  <a:pt x="4506" y="6774"/>
                  <a:pt x="4475" y="6648"/>
                </a:cubicBezTo>
                <a:cubicBezTo>
                  <a:pt x="4317" y="6333"/>
                  <a:pt x="4286" y="5955"/>
                  <a:pt x="4349" y="5608"/>
                </a:cubicBezTo>
                <a:cubicBezTo>
                  <a:pt x="4475" y="4915"/>
                  <a:pt x="5010" y="4380"/>
                  <a:pt x="5703" y="4254"/>
                </a:cubicBezTo>
                <a:cubicBezTo>
                  <a:pt x="5798" y="4254"/>
                  <a:pt x="5892" y="4222"/>
                  <a:pt x="6018" y="4222"/>
                </a:cubicBezTo>
                <a:close/>
                <a:moveTo>
                  <a:pt x="5262" y="1"/>
                </a:moveTo>
                <a:cubicBezTo>
                  <a:pt x="5105" y="1"/>
                  <a:pt x="4979" y="127"/>
                  <a:pt x="4947" y="284"/>
                </a:cubicBezTo>
                <a:lnTo>
                  <a:pt x="4790" y="883"/>
                </a:lnTo>
                <a:cubicBezTo>
                  <a:pt x="4223" y="977"/>
                  <a:pt x="3719" y="1229"/>
                  <a:pt x="3214" y="1513"/>
                </a:cubicBezTo>
                <a:lnTo>
                  <a:pt x="2710" y="1198"/>
                </a:lnTo>
                <a:cubicBezTo>
                  <a:pt x="2652" y="1154"/>
                  <a:pt x="2580" y="1130"/>
                  <a:pt x="2507" y="1130"/>
                </a:cubicBezTo>
                <a:cubicBezTo>
                  <a:pt x="2422" y="1130"/>
                  <a:pt x="2337" y="1162"/>
                  <a:pt x="2269" y="1229"/>
                </a:cubicBezTo>
                <a:lnTo>
                  <a:pt x="1293" y="2206"/>
                </a:lnTo>
                <a:cubicBezTo>
                  <a:pt x="1167" y="2332"/>
                  <a:pt x="1167" y="2489"/>
                  <a:pt x="1230" y="2647"/>
                </a:cubicBezTo>
                <a:lnTo>
                  <a:pt x="1545" y="3151"/>
                </a:lnTo>
                <a:cubicBezTo>
                  <a:pt x="1230" y="3624"/>
                  <a:pt x="1041" y="4128"/>
                  <a:pt x="915" y="4726"/>
                </a:cubicBezTo>
                <a:lnTo>
                  <a:pt x="348" y="4884"/>
                </a:lnTo>
                <a:cubicBezTo>
                  <a:pt x="190" y="4915"/>
                  <a:pt x="64" y="5041"/>
                  <a:pt x="64" y="5199"/>
                </a:cubicBezTo>
                <a:lnTo>
                  <a:pt x="64" y="6585"/>
                </a:lnTo>
                <a:cubicBezTo>
                  <a:pt x="64" y="6743"/>
                  <a:pt x="190" y="6869"/>
                  <a:pt x="348" y="6900"/>
                </a:cubicBezTo>
                <a:lnTo>
                  <a:pt x="915" y="7058"/>
                </a:lnTo>
                <a:cubicBezTo>
                  <a:pt x="1041" y="7656"/>
                  <a:pt x="1324" y="8223"/>
                  <a:pt x="1639" y="8696"/>
                </a:cubicBezTo>
                <a:lnTo>
                  <a:pt x="379" y="9956"/>
                </a:lnTo>
                <a:cubicBezTo>
                  <a:pt x="1" y="10366"/>
                  <a:pt x="1" y="11027"/>
                  <a:pt x="379" y="11437"/>
                </a:cubicBezTo>
                <a:cubicBezTo>
                  <a:pt x="584" y="11626"/>
                  <a:pt x="852" y="11720"/>
                  <a:pt x="1115" y="11720"/>
                </a:cubicBezTo>
                <a:cubicBezTo>
                  <a:pt x="1379" y="11720"/>
                  <a:pt x="1639" y="11626"/>
                  <a:pt x="1828" y="11437"/>
                </a:cubicBezTo>
                <a:lnTo>
                  <a:pt x="3088" y="10177"/>
                </a:lnTo>
                <a:cubicBezTo>
                  <a:pt x="3624" y="10523"/>
                  <a:pt x="4160" y="10744"/>
                  <a:pt x="4758" y="10870"/>
                </a:cubicBezTo>
                <a:lnTo>
                  <a:pt x="4916" y="11468"/>
                </a:lnTo>
                <a:cubicBezTo>
                  <a:pt x="4947" y="11626"/>
                  <a:pt x="5073" y="11752"/>
                  <a:pt x="5231" y="11752"/>
                </a:cubicBezTo>
                <a:lnTo>
                  <a:pt x="6585" y="11752"/>
                </a:lnTo>
                <a:cubicBezTo>
                  <a:pt x="6775" y="11752"/>
                  <a:pt x="6869" y="11626"/>
                  <a:pt x="6932" y="11468"/>
                </a:cubicBezTo>
                <a:lnTo>
                  <a:pt x="7090" y="10870"/>
                </a:lnTo>
                <a:cubicBezTo>
                  <a:pt x="7625" y="10744"/>
                  <a:pt x="8129" y="10523"/>
                  <a:pt x="8665" y="10240"/>
                </a:cubicBezTo>
                <a:lnTo>
                  <a:pt x="9169" y="10555"/>
                </a:lnTo>
                <a:cubicBezTo>
                  <a:pt x="9227" y="10599"/>
                  <a:pt x="9299" y="10622"/>
                  <a:pt x="9372" y="10622"/>
                </a:cubicBezTo>
                <a:cubicBezTo>
                  <a:pt x="9457" y="10622"/>
                  <a:pt x="9542" y="10591"/>
                  <a:pt x="9610" y="10523"/>
                </a:cubicBezTo>
                <a:lnTo>
                  <a:pt x="10587" y="9546"/>
                </a:lnTo>
                <a:cubicBezTo>
                  <a:pt x="10713" y="9420"/>
                  <a:pt x="10713" y="9263"/>
                  <a:pt x="10618" y="9105"/>
                </a:cubicBezTo>
                <a:lnTo>
                  <a:pt x="10303" y="8601"/>
                </a:lnTo>
                <a:cubicBezTo>
                  <a:pt x="10618" y="8129"/>
                  <a:pt x="10807" y="7593"/>
                  <a:pt x="10933" y="7026"/>
                </a:cubicBezTo>
                <a:lnTo>
                  <a:pt x="11532" y="6869"/>
                </a:lnTo>
                <a:cubicBezTo>
                  <a:pt x="11689" y="6806"/>
                  <a:pt x="11784" y="6711"/>
                  <a:pt x="11784" y="6554"/>
                </a:cubicBezTo>
                <a:lnTo>
                  <a:pt x="11784" y="5167"/>
                </a:lnTo>
                <a:cubicBezTo>
                  <a:pt x="11847" y="5041"/>
                  <a:pt x="11721" y="4915"/>
                  <a:pt x="11563" y="4884"/>
                </a:cubicBezTo>
                <a:lnTo>
                  <a:pt x="10965" y="4726"/>
                </a:lnTo>
                <a:cubicBezTo>
                  <a:pt x="10839" y="4191"/>
                  <a:pt x="10618" y="3655"/>
                  <a:pt x="10335" y="3151"/>
                </a:cubicBezTo>
                <a:lnTo>
                  <a:pt x="10650" y="2647"/>
                </a:lnTo>
                <a:cubicBezTo>
                  <a:pt x="10744" y="2521"/>
                  <a:pt x="10744" y="2332"/>
                  <a:pt x="10618" y="2206"/>
                </a:cubicBezTo>
                <a:lnTo>
                  <a:pt x="9641" y="1229"/>
                </a:lnTo>
                <a:cubicBezTo>
                  <a:pt x="9574" y="1162"/>
                  <a:pt x="9497" y="1130"/>
                  <a:pt x="9417" y="1130"/>
                </a:cubicBezTo>
                <a:cubicBezTo>
                  <a:pt x="9347" y="1130"/>
                  <a:pt x="9274" y="1154"/>
                  <a:pt x="9200" y="1198"/>
                </a:cubicBezTo>
                <a:lnTo>
                  <a:pt x="8696" y="1513"/>
                </a:lnTo>
                <a:cubicBezTo>
                  <a:pt x="8224" y="1198"/>
                  <a:pt x="7720" y="977"/>
                  <a:pt x="7121" y="883"/>
                </a:cubicBezTo>
                <a:lnTo>
                  <a:pt x="6964" y="284"/>
                </a:lnTo>
                <a:cubicBezTo>
                  <a:pt x="6932" y="127"/>
                  <a:pt x="6806" y="1"/>
                  <a:pt x="6649" y="1"/>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65;p20">
            <a:extLst>
              <a:ext uri="{FF2B5EF4-FFF2-40B4-BE49-F238E27FC236}">
                <a16:creationId xmlns:a16="http://schemas.microsoft.com/office/drawing/2014/main" id="{6EEBDD9D-810C-D0D5-9325-31AEE5739519}"/>
              </a:ext>
            </a:extLst>
          </p:cNvPr>
          <p:cNvSpPr/>
          <p:nvPr/>
        </p:nvSpPr>
        <p:spPr>
          <a:xfrm>
            <a:off x="7566315" y="3353275"/>
            <a:ext cx="356438" cy="352617"/>
          </a:xfrm>
          <a:custGeom>
            <a:avLst/>
            <a:gdLst/>
            <a:ahLst/>
            <a:cxnLst/>
            <a:rect l="l" t="t" r="r" b="b"/>
            <a:pathLst>
              <a:path w="11752" h="11626" extrusionOk="0">
                <a:moveTo>
                  <a:pt x="5829" y="662"/>
                </a:moveTo>
                <a:cubicBezTo>
                  <a:pt x="6049" y="662"/>
                  <a:pt x="6207" y="819"/>
                  <a:pt x="6207" y="1008"/>
                </a:cubicBezTo>
                <a:cubicBezTo>
                  <a:pt x="6207" y="1197"/>
                  <a:pt x="6049" y="1355"/>
                  <a:pt x="5829" y="1355"/>
                </a:cubicBezTo>
                <a:cubicBezTo>
                  <a:pt x="5640" y="1355"/>
                  <a:pt x="5482" y="1197"/>
                  <a:pt x="5482" y="1008"/>
                </a:cubicBezTo>
                <a:cubicBezTo>
                  <a:pt x="5482" y="819"/>
                  <a:pt x="5640" y="662"/>
                  <a:pt x="5829" y="662"/>
                </a:cubicBezTo>
                <a:close/>
                <a:moveTo>
                  <a:pt x="5829" y="2048"/>
                </a:moveTo>
                <a:cubicBezTo>
                  <a:pt x="6743" y="2048"/>
                  <a:pt x="7625" y="2363"/>
                  <a:pt x="8255" y="2898"/>
                </a:cubicBezTo>
                <a:lnTo>
                  <a:pt x="7247" y="3875"/>
                </a:lnTo>
                <a:cubicBezTo>
                  <a:pt x="6869" y="3560"/>
                  <a:pt x="6364" y="3403"/>
                  <a:pt x="5797" y="3403"/>
                </a:cubicBezTo>
                <a:cubicBezTo>
                  <a:pt x="5325" y="3403"/>
                  <a:pt x="4821" y="3560"/>
                  <a:pt x="4380" y="3875"/>
                </a:cubicBezTo>
                <a:lnTo>
                  <a:pt x="3435" y="2930"/>
                </a:lnTo>
                <a:cubicBezTo>
                  <a:pt x="4065" y="2363"/>
                  <a:pt x="4884" y="2048"/>
                  <a:pt x="5829" y="2048"/>
                </a:cubicBezTo>
                <a:close/>
                <a:moveTo>
                  <a:pt x="4852" y="1355"/>
                </a:moveTo>
                <a:cubicBezTo>
                  <a:pt x="4852" y="1418"/>
                  <a:pt x="4884" y="1449"/>
                  <a:pt x="4884" y="1449"/>
                </a:cubicBezTo>
                <a:cubicBezTo>
                  <a:pt x="3214" y="1796"/>
                  <a:pt x="1828" y="3151"/>
                  <a:pt x="1481" y="4883"/>
                </a:cubicBezTo>
                <a:cubicBezTo>
                  <a:pt x="1450" y="4883"/>
                  <a:pt x="1387" y="4820"/>
                  <a:pt x="1387" y="4820"/>
                </a:cubicBezTo>
                <a:lnTo>
                  <a:pt x="1387" y="3718"/>
                </a:lnTo>
                <a:cubicBezTo>
                  <a:pt x="1387" y="2426"/>
                  <a:pt x="2458" y="1355"/>
                  <a:pt x="3750" y="1355"/>
                </a:cubicBezTo>
                <a:close/>
                <a:moveTo>
                  <a:pt x="7908" y="1355"/>
                </a:moveTo>
                <a:cubicBezTo>
                  <a:pt x="9200" y="1355"/>
                  <a:pt x="10240" y="2426"/>
                  <a:pt x="10240" y="3718"/>
                </a:cubicBezTo>
                <a:lnTo>
                  <a:pt x="10240" y="4820"/>
                </a:lnTo>
                <a:cubicBezTo>
                  <a:pt x="10208" y="4820"/>
                  <a:pt x="10177" y="4883"/>
                  <a:pt x="10177" y="4883"/>
                </a:cubicBezTo>
                <a:cubicBezTo>
                  <a:pt x="9830" y="3182"/>
                  <a:pt x="8475" y="1796"/>
                  <a:pt x="6743" y="1449"/>
                </a:cubicBezTo>
                <a:cubicBezTo>
                  <a:pt x="6743" y="1418"/>
                  <a:pt x="6774" y="1355"/>
                  <a:pt x="6774" y="1355"/>
                </a:cubicBezTo>
                <a:close/>
                <a:moveTo>
                  <a:pt x="10618" y="5419"/>
                </a:moveTo>
                <a:cubicBezTo>
                  <a:pt x="10807" y="5419"/>
                  <a:pt x="10964" y="5576"/>
                  <a:pt x="10964" y="5765"/>
                </a:cubicBezTo>
                <a:cubicBezTo>
                  <a:pt x="10964" y="5986"/>
                  <a:pt x="10807" y="6143"/>
                  <a:pt x="10618" y="6143"/>
                </a:cubicBezTo>
                <a:cubicBezTo>
                  <a:pt x="10397" y="6143"/>
                  <a:pt x="10240" y="5986"/>
                  <a:pt x="10240" y="5765"/>
                </a:cubicBezTo>
                <a:cubicBezTo>
                  <a:pt x="10240" y="5576"/>
                  <a:pt x="10397" y="5419"/>
                  <a:pt x="10618" y="5419"/>
                </a:cubicBezTo>
                <a:close/>
                <a:moveTo>
                  <a:pt x="1040" y="5450"/>
                </a:moveTo>
                <a:cubicBezTo>
                  <a:pt x="1229" y="5450"/>
                  <a:pt x="1387" y="5608"/>
                  <a:pt x="1387" y="5828"/>
                </a:cubicBezTo>
                <a:cubicBezTo>
                  <a:pt x="1387" y="6017"/>
                  <a:pt x="1229" y="6175"/>
                  <a:pt x="1040" y="6175"/>
                </a:cubicBezTo>
                <a:cubicBezTo>
                  <a:pt x="851" y="6175"/>
                  <a:pt x="694" y="6017"/>
                  <a:pt x="694" y="5828"/>
                </a:cubicBezTo>
                <a:cubicBezTo>
                  <a:pt x="694" y="5608"/>
                  <a:pt x="851" y="5450"/>
                  <a:pt x="1040" y="5450"/>
                </a:cubicBezTo>
                <a:close/>
                <a:moveTo>
                  <a:pt x="5829" y="4096"/>
                </a:moveTo>
                <a:cubicBezTo>
                  <a:pt x="6774" y="4096"/>
                  <a:pt x="7530" y="4820"/>
                  <a:pt x="7530" y="5765"/>
                </a:cubicBezTo>
                <a:cubicBezTo>
                  <a:pt x="7530" y="6711"/>
                  <a:pt x="6837" y="7498"/>
                  <a:pt x="5829" y="7498"/>
                </a:cubicBezTo>
                <a:cubicBezTo>
                  <a:pt x="4884" y="7498"/>
                  <a:pt x="4096" y="6711"/>
                  <a:pt x="4159" y="5734"/>
                </a:cubicBezTo>
                <a:cubicBezTo>
                  <a:pt x="4191" y="4789"/>
                  <a:pt x="4884" y="4096"/>
                  <a:pt x="5829" y="4096"/>
                </a:cubicBezTo>
                <a:close/>
                <a:moveTo>
                  <a:pt x="2930" y="3371"/>
                </a:moveTo>
                <a:lnTo>
                  <a:pt x="3876" y="4316"/>
                </a:lnTo>
                <a:cubicBezTo>
                  <a:pt x="3561" y="4757"/>
                  <a:pt x="3403" y="5261"/>
                  <a:pt x="3403" y="5765"/>
                </a:cubicBezTo>
                <a:cubicBezTo>
                  <a:pt x="3403" y="6301"/>
                  <a:pt x="3561" y="6805"/>
                  <a:pt x="3876" y="7183"/>
                </a:cubicBezTo>
                <a:lnTo>
                  <a:pt x="2899" y="8191"/>
                </a:lnTo>
                <a:cubicBezTo>
                  <a:pt x="2363" y="7561"/>
                  <a:pt x="2048" y="6711"/>
                  <a:pt x="2048" y="5765"/>
                </a:cubicBezTo>
                <a:cubicBezTo>
                  <a:pt x="2048" y="4883"/>
                  <a:pt x="2363" y="4001"/>
                  <a:pt x="2930" y="3371"/>
                </a:cubicBezTo>
                <a:close/>
                <a:moveTo>
                  <a:pt x="8759" y="3340"/>
                </a:moveTo>
                <a:cubicBezTo>
                  <a:pt x="9294" y="4001"/>
                  <a:pt x="9609" y="4820"/>
                  <a:pt x="9609" y="5734"/>
                </a:cubicBezTo>
                <a:cubicBezTo>
                  <a:pt x="9578" y="6711"/>
                  <a:pt x="9263" y="7561"/>
                  <a:pt x="8727" y="8191"/>
                </a:cubicBezTo>
                <a:lnTo>
                  <a:pt x="7782" y="7246"/>
                </a:lnTo>
                <a:cubicBezTo>
                  <a:pt x="8097" y="6805"/>
                  <a:pt x="8255" y="6301"/>
                  <a:pt x="8255" y="5765"/>
                </a:cubicBezTo>
                <a:cubicBezTo>
                  <a:pt x="8255" y="5576"/>
                  <a:pt x="8192" y="5387"/>
                  <a:pt x="8160" y="5198"/>
                </a:cubicBezTo>
                <a:cubicBezTo>
                  <a:pt x="8097" y="4883"/>
                  <a:pt x="7971" y="4600"/>
                  <a:pt x="7782" y="4316"/>
                </a:cubicBezTo>
                <a:lnTo>
                  <a:pt x="8759" y="3340"/>
                </a:lnTo>
                <a:close/>
                <a:moveTo>
                  <a:pt x="7310" y="7719"/>
                </a:moveTo>
                <a:lnTo>
                  <a:pt x="8255" y="8664"/>
                </a:lnTo>
                <a:cubicBezTo>
                  <a:pt x="7562" y="9231"/>
                  <a:pt x="6743" y="9546"/>
                  <a:pt x="5829" y="9546"/>
                </a:cubicBezTo>
                <a:cubicBezTo>
                  <a:pt x="4947" y="9546"/>
                  <a:pt x="4065" y="9231"/>
                  <a:pt x="3435" y="8695"/>
                </a:cubicBezTo>
                <a:lnTo>
                  <a:pt x="4411" y="7719"/>
                </a:lnTo>
                <a:cubicBezTo>
                  <a:pt x="4821" y="8034"/>
                  <a:pt x="5325" y="8191"/>
                  <a:pt x="5829" y="8191"/>
                </a:cubicBezTo>
                <a:cubicBezTo>
                  <a:pt x="6364" y="8191"/>
                  <a:pt x="6869" y="8034"/>
                  <a:pt x="7310" y="7719"/>
                </a:cubicBezTo>
                <a:close/>
                <a:moveTo>
                  <a:pt x="1481" y="6711"/>
                </a:moveTo>
                <a:cubicBezTo>
                  <a:pt x="1828" y="8443"/>
                  <a:pt x="3214" y="9798"/>
                  <a:pt x="4884" y="10145"/>
                </a:cubicBezTo>
                <a:cubicBezTo>
                  <a:pt x="4884" y="10176"/>
                  <a:pt x="4852" y="10239"/>
                  <a:pt x="4852" y="10271"/>
                </a:cubicBezTo>
                <a:lnTo>
                  <a:pt x="3781" y="10271"/>
                </a:lnTo>
                <a:cubicBezTo>
                  <a:pt x="2458" y="10271"/>
                  <a:pt x="1387" y="9168"/>
                  <a:pt x="1387" y="7813"/>
                </a:cubicBezTo>
                <a:lnTo>
                  <a:pt x="1387" y="6774"/>
                </a:lnTo>
                <a:cubicBezTo>
                  <a:pt x="1418" y="6774"/>
                  <a:pt x="1481" y="6711"/>
                  <a:pt x="1481" y="6711"/>
                </a:cubicBezTo>
                <a:close/>
                <a:moveTo>
                  <a:pt x="10177" y="6711"/>
                </a:moveTo>
                <a:cubicBezTo>
                  <a:pt x="10208" y="6711"/>
                  <a:pt x="10240" y="6774"/>
                  <a:pt x="10240" y="6774"/>
                </a:cubicBezTo>
                <a:lnTo>
                  <a:pt x="10240" y="7876"/>
                </a:lnTo>
                <a:cubicBezTo>
                  <a:pt x="10240" y="9168"/>
                  <a:pt x="9200" y="10271"/>
                  <a:pt x="7877" y="10271"/>
                </a:cubicBezTo>
                <a:lnTo>
                  <a:pt x="6774" y="10271"/>
                </a:lnTo>
                <a:cubicBezTo>
                  <a:pt x="6774" y="10239"/>
                  <a:pt x="6743" y="10176"/>
                  <a:pt x="6743" y="10145"/>
                </a:cubicBezTo>
                <a:cubicBezTo>
                  <a:pt x="8475" y="9798"/>
                  <a:pt x="9830" y="8412"/>
                  <a:pt x="10177" y="6711"/>
                </a:cubicBezTo>
                <a:close/>
                <a:moveTo>
                  <a:pt x="5829" y="10239"/>
                </a:moveTo>
                <a:cubicBezTo>
                  <a:pt x="6049" y="10239"/>
                  <a:pt x="6207" y="10397"/>
                  <a:pt x="6207" y="10586"/>
                </a:cubicBezTo>
                <a:cubicBezTo>
                  <a:pt x="6144" y="10775"/>
                  <a:pt x="5986" y="10932"/>
                  <a:pt x="5829" y="10932"/>
                </a:cubicBezTo>
                <a:cubicBezTo>
                  <a:pt x="5640" y="10932"/>
                  <a:pt x="5482" y="10775"/>
                  <a:pt x="5482" y="10586"/>
                </a:cubicBezTo>
                <a:cubicBezTo>
                  <a:pt x="5482" y="10397"/>
                  <a:pt x="5640" y="10239"/>
                  <a:pt x="5829" y="10239"/>
                </a:cubicBezTo>
                <a:close/>
                <a:moveTo>
                  <a:pt x="5829" y="0"/>
                </a:moveTo>
                <a:cubicBezTo>
                  <a:pt x="5388" y="0"/>
                  <a:pt x="5010" y="315"/>
                  <a:pt x="4852" y="693"/>
                </a:cubicBezTo>
                <a:lnTo>
                  <a:pt x="3813" y="693"/>
                </a:lnTo>
                <a:cubicBezTo>
                  <a:pt x="2111" y="693"/>
                  <a:pt x="725" y="2079"/>
                  <a:pt x="725" y="3781"/>
                </a:cubicBezTo>
                <a:lnTo>
                  <a:pt x="725" y="4820"/>
                </a:lnTo>
                <a:cubicBezTo>
                  <a:pt x="316" y="4946"/>
                  <a:pt x="0" y="5356"/>
                  <a:pt x="0" y="5828"/>
                </a:cubicBezTo>
                <a:cubicBezTo>
                  <a:pt x="0" y="6301"/>
                  <a:pt x="316" y="6648"/>
                  <a:pt x="725" y="6805"/>
                </a:cubicBezTo>
                <a:lnTo>
                  <a:pt x="725" y="7876"/>
                </a:lnTo>
                <a:cubicBezTo>
                  <a:pt x="725" y="9546"/>
                  <a:pt x="2111" y="10964"/>
                  <a:pt x="3813" y="10964"/>
                </a:cubicBezTo>
                <a:lnTo>
                  <a:pt x="4915" y="10964"/>
                </a:lnTo>
                <a:cubicBezTo>
                  <a:pt x="5073" y="11373"/>
                  <a:pt x="5419" y="11625"/>
                  <a:pt x="5892" y="11625"/>
                </a:cubicBezTo>
                <a:cubicBezTo>
                  <a:pt x="6333" y="11625"/>
                  <a:pt x="6711" y="11310"/>
                  <a:pt x="6869" y="10932"/>
                </a:cubicBezTo>
                <a:lnTo>
                  <a:pt x="7971" y="10932"/>
                </a:lnTo>
                <a:cubicBezTo>
                  <a:pt x="9672" y="10932"/>
                  <a:pt x="11059" y="9546"/>
                  <a:pt x="11059" y="7845"/>
                </a:cubicBezTo>
                <a:lnTo>
                  <a:pt x="11059" y="6774"/>
                </a:lnTo>
                <a:cubicBezTo>
                  <a:pt x="11216" y="6711"/>
                  <a:pt x="11311" y="6648"/>
                  <a:pt x="11437" y="6522"/>
                </a:cubicBezTo>
                <a:cubicBezTo>
                  <a:pt x="11626" y="6333"/>
                  <a:pt x="11752" y="6049"/>
                  <a:pt x="11752" y="5765"/>
                </a:cubicBezTo>
                <a:cubicBezTo>
                  <a:pt x="11752" y="5513"/>
                  <a:pt x="11626" y="5230"/>
                  <a:pt x="11437" y="5041"/>
                </a:cubicBezTo>
                <a:cubicBezTo>
                  <a:pt x="11248" y="4946"/>
                  <a:pt x="11090" y="4883"/>
                  <a:pt x="10964" y="4820"/>
                </a:cubicBezTo>
                <a:lnTo>
                  <a:pt x="10964" y="3781"/>
                </a:lnTo>
                <a:cubicBezTo>
                  <a:pt x="10964" y="2079"/>
                  <a:pt x="9578" y="693"/>
                  <a:pt x="7877" y="693"/>
                </a:cubicBezTo>
                <a:lnTo>
                  <a:pt x="6837" y="693"/>
                </a:lnTo>
                <a:cubicBezTo>
                  <a:pt x="6711" y="315"/>
                  <a:pt x="6301" y="0"/>
                  <a:pt x="5829" y="0"/>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6;p20">
            <a:extLst>
              <a:ext uri="{FF2B5EF4-FFF2-40B4-BE49-F238E27FC236}">
                <a16:creationId xmlns:a16="http://schemas.microsoft.com/office/drawing/2014/main" id="{11A100D9-8544-71EE-0846-78254D7F7C1A}"/>
              </a:ext>
            </a:extLst>
          </p:cNvPr>
          <p:cNvSpPr txBox="1"/>
          <p:nvPr/>
        </p:nvSpPr>
        <p:spPr>
          <a:xfrm>
            <a:off x="1957659" y="3579483"/>
            <a:ext cx="1640515" cy="49468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IBM Plex Sans"/>
                <a:ea typeface="IBM Plex Sans"/>
                <a:cs typeface="IBM Plex Sans"/>
                <a:sym typeface="IBM Plex Sans"/>
              </a:rPr>
              <a:t>Accuracy</a:t>
            </a:r>
            <a:endParaRPr sz="2500" b="1" dirty="0">
              <a:solidFill>
                <a:schemeClr val="lt1"/>
              </a:solidFill>
              <a:latin typeface="IBM Plex Sans"/>
              <a:ea typeface="IBM Plex Sans"/>
              <a:cs typeface="IBM Plex Sans"/>
              <a:sym typeface="IBM Plex Sans"/>
            </a:endParaRPr>
          </a:p>
        </p:txBody>
      </p:sp>
    </p:spTree>
    <p:extLst>
      <p:ext uri="{BB962C8B-B14F-4D97-AF65-F5344CB8AC3E}">
        <p14:creationId xmlns:p14="http://schemas.microsoft.com/office/powerpoint/2010/main" val="2756623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Thank you!</a:t>
            </a:r>
            <a:endParaRPr dirty="0"/>
          </a:p>
        </p:txBody>
      </p:sp>
      <p:sp>
        <p:nvSpPr>
          <p:cNvPr id="132" name="Google Shape;132;p16"/>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lt1"/>
              </a:buClr>
              <a:buSzPts val="1100"/>
              <a:buFont typeface="IBM Plex Sans Medium"/>
              <a:buChar char="●"/>
            </a:pPr>
            <a:endParaRPr sz="1400" dirty="0"/>
          </a:p>
        </p:txBody>
      </p:sp>
      <p:pic>
        <p:nvPicPr>
          <p:cNvPr id="3" name="Picture 2">
            <a:extLst>
              <a:ext uri="{FF2B5EF4-FFF2-40B4-BE49-F238E27FC236}">
                <a16:creationId xmlns:a16="http://schemas.microsoft.com/office/drawing/2014/main" id="{BFDC7D94-847D-835E-83BA-E4FAD8356FBB}"/>
              </a:ext>
            </a:extLst>
          </p:cNvPr>
          <p:cNvPicPr>
            <a:picLocks noChangeAspect="1"/>
          </p:cNvPicPr>
          <p:nvPr/>
        </p:nvPicPr>
        <p:blipFill>
          <a:blip r:embed="rId3"/>
          <a:stretch>
            <a:fillRect/>
          </a:stretch>
        </p:blipFill>
        <p:spPr>
          <a:xfrm>
            <a:off x="2110658" y="1145952"/>
            <a:ext cx="5080000" cy="3556000"/>
          </a:xfrm>
          <a:prstGeom prst="rect">
            <a:avLst/>
          </a:prstGeom>
        </p:spPr>
      </p:pic>
    </p:spTree>
    <p:extLst>
      <p:ext uri="{BB962C8B-B14F-4D97-AF65-F5344CB8AC3E}">
        <p14:creationId xmlns:p14="http://schemas.microsoft.com/office/powerpoint/2010/main" val="3164546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is it?</a:t>
            </a:r>
            <a:endParaRPr dirty="0"/>
          </a:p>
        </p:txBody>
      </p:sp>
      <p:sp>
        <p:nvSpPr>
          <p:cNvPr id="132" name="Google Shape;132;p16"/>
          <p:cNvSpPr txBox="1">
            <a:spLocks noGrp="1"/>
          </p:cNvSpPr>
          <p:nvPr>
            <p:ph type="body" idx="1"/>
          </p:nvPr>
        </p:nvSpPr>
        <p:spPr>
          <a:xfrm>
            <a:off x="720000" y="1009800"/>
            <a:ext cx="7704000" cy="34164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lt1"/>
              </a:buClr>
              <a:buSzPts val="1100"/>
              <a:buFont typeface="IBM Plex Sans Medium"/>
              <a:buChar char="●"/>
            </a:pPr>
            <a:r>
              <a:rPr lang="en-US" sz="1400" dirty="0"/>
              <a:t>Collection of pictures similar to MNIST that have images of clothing. </a:t>
            </a:r>
          </a:p>
          <a:p>
            <a:pPr marL="158750" lvl="0" indent="0" algn="l" rtl="0">
              <a:lnSpc>
                <a:spcPct val="115000"/>
              </a:lnSpc>
              <a:spcBef>
                <a:spcPts val="0"/>
              </a:spcBef>
              <a:spcAft>
                <a:spcPts val="0"/>
              </a:spcAft>
              <a:buClr>
                <a:schemeClr val="lt1"/>
              </a:buClr>
              <a:buSzPts val="1100"/>
              <a:buNone/>
            </a:pPr>
            <a:endParaRPr lang="en-US" sz="1400" dirty="0"/>
          </a:p>
          <a:p>
            <a:pPr marL="457200" lvl="0" indent="-298450" algn="l" rtl="0">
              <a:lnSpc>
                <a:spcPct val="115000"/>
              </a:lnSpc>
              <a:spcBef>
                <a:spcPts val="0"/>
              </a:spcBef>
              <a:spcAft>
                <a:spcPts val="0"/>
              </a:spcAft>
              <a:buClr>
                <a:schemeClr val="lt1"/>
              </a:buClr>
              <a:buSzPts val="1100"/>
              <a:buFont typeface="IBM Plex Sans Medium"/>
              <a:buChar char="●"/>
            </a:pPr>
            <a:r>
              <a:rPr lang="en-US" sz="1400" dirty="0"/>
              <a:t>Consists of grayscale images of 10 different types of clothing items.</a:t>
            </a:r>
          </a:p>
          <a:p>
            <a:pPr marL="457200" lvl="0" indent="-298450" algn="l" rtl="0">
              <a:lnSpc>
                <a:spcPct val="115000"/>
              </a:lnSpc>
              <a:spcBef>
                <a:spcPts val="0"/>
              </a:spcBef>
              <a:spcAft>
                <a:spcPts val="0"/>
              </a:spcAft>
              <a:buClr>
                <a:schemeClr val="lt1"/>
              </a:buClr>
              <a:buSzPts val="1100"/>
              <a:buFont typeface="IBM Plex Sans Medium"/>
              <a:buChar char="●"/>
            </a:pPr>
            <a:endParaRPr lang="en-US" sz="1400" dirty="0"/>
          </a:p>
          <a:p>
            <a:pPr marL="457200" lvl="0" indent="-298450" algn="l" rtl="0">
              <a:lnSpc>
                <a:spcPct val="115000"/>
              </a:lnSpc>
              <a:spcBef>
                <a:spcPts val="0"/>
              </a:spcBef>
              <a:spcAft>
                <a:spcPts val="0"/>
              </a:spcAft>
              <a:buClr>
                <a:schemeClr val="lt1"/>
              </a:buClr>
              <a:buSzPts val="1100"/>
              <a:buFont typeface="IBM Plex Sans Medium"/>
              <a:buChar char="●"/>
            </a:pPr>
            <a:r>
              <a:rPr lang="en-US" sz="1400" dirty="0"/>
              <a:t>Each image is a 28x28 pixel grayscale images.</a:t>
            </a:r>
          </a:p>
          <a:p>
            <a:pPr marL="457200" lvl="0" indent="-298450" algn="l" rtl="0">
              <a:lnSpc>
                <a:spcPct val="115000"/>
              </a:lnSpc>
              <a:spcBef>
                <a:spcPts val="0"/>
              </a:spcBef>
              <a:spcAft>
                <a:spcPts val="0"/>
              </a:spcAft>
              <a:buClr>
                <a:schemeClr val="lt1"/>
              </a:buClr>
              <a:buSzPts val="1100"/>
              <a:buFont typeface="IBM Plex Sans Medium"/>
              <a:buChar char="●"/>
            </a:pPr>
            <a:endParaRPr lang="en-US" sz="1400" dirty="0"/>
          </a:p>
          <a:p>
            <a:pPr marL="457200" lvl="0" indent="-298450" algn="l" rtl="0">
              <a:lnSpc>
                <a:spcPct val="115000"/>
              </a:lnSpc>
              <a:spcBef>
                <a:spcPts val="0"/>
              </a:spcBef>
              <a:spcAft>
                <a:spcPts val="0"/>
              </a:spcAft>
              <a:buClr>
                <a:schemeClr val="lt1"/>
              </a:buClr>
              <a:buSzPts val="1100"/>
              <a:buFont typeface="IBM Plex Sans Medium"/>
              <a:buChar char="●"/>
            </a:pPr>
            <a:r>
              <a:rPr lang="en-US" sz="1400" dirty="0"/>
              <a:t>Why do we use it?</a:t>
            </a:r>
          </a:p>
          <a:p>
            <a:pPr lvl="1">
              <a:lnSpc>
                <a:spcPct val="115000"/>
              </a:lnSpc>
              <a:buFont typeface="IBM Plex Sans Medium"/>
              <a:buChar char="●"/>
            </a:pPr>
            <a:r>
              <a:rPr lang="en-US" sz="1400" dirty="0"/>
              <a:t>Benchmarking Models: Researchers and practitioners to compare the performance of different models.</a:t>
            </a:r>
          </a:p>
          <a:p>
            <a:pPr lvl="1">
              <a:lnSpc>
                <a:spcPct val="115000"/>
              </a:lnSpc>
              <a:buFont typeface="IBM Plex Sans Medium"/>
              <a:buChar char="●"/>
            </a:pPr>
            <a:r>
              <a:rPr lang="en-US" sz="1400" dirty="0"/>
              <a:t>Real-World Relevance: It can be integrated into online retail.</a:t>
            </a:r>
          </a:p>
          <a:p>
            <a:pPr lvl="1">
              <a:lnSpc>
                <a:spcPct val="115000"/>
              </a:lnSpc>
              <a:buFont typeface="IBM Plex Sans Medium"/>
              <a:buChar char="●"/>
            </a:pPr>
            <a:r>
              <a:rPr lang="en-US" sz="1400" dirty="0"/>
              <a:t>Educational purposes: It is an accessible and simple image classification problem. </a:t>
            </a:r>
          </a:p>
        </p:txBody>
      </p:sp>
    </p:spTree>
    <p:extLst>
      <p:ext uri="{BB962C8B-B14F-4D97-AF65-F5344CB8AC3E}">
        <p14:creationId xmlns:p14="http://schemas.microsoft.com/office/powerpoint/2010/main" val="3259771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2" name="Google Shape;132;p16"/>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lt1"/>
              </a:buClr>
              <a:buSzPts val="1100"/>
              <a:buFont typeface="IBM Plex Sans Medium"/>
              <a:buChar char="●"/>
            </a:pPr>
            <a:r>
              <a:rPr lang="en-US" sz="1400" dirty="0"/>
              <a:t>Import the following datasets:</a:t>
            </a:r>
          </a:p>
          <a:p>
            <a:pPr lvl="1">
              <a:lnSpc>
                <a:spcPct val="115000"/>
              </a:lnSpc>
              <a:buFont typeface="IBM Plex Sans Medium"/>
              <a:buChar char="●"/>
            </a:pPr>
            <a:r>
              <a:rPr lang="en-US" sz="1400" dirty="0" err="1"/>
              <a:t>tenserflow</a:t>
            </a:r>
            <a:r>
              <a:rPr lang="en-US" sz="1400" dirty="0"/>
              <a:t> (</a:t>
            </a:r>
            <a:r>
              <a:rPr lang="en-US" sz="1400" dirty="0" err="1"/>
              <a:t>tf</a:t>
            </a:r>
            <a:r>
              <a:rPr lang="en-US" sz="1400" dirty="0"/>
              <a:t>)</a:t>
            </a:r>
          </a:p>
          <a:p>
            <a:pPr lvl="1">
              <a:lnSpc>
                <a:spcPct val="115000"/>
              </a:lnSpc>
              <a:buFont typeface="IBM Plex Sans Medium"/>
              <a:buChar char="●"/>
            </a:pPr>
            <a:r>
              <a:rPr lang="en-US" sz="1400" dirty="0" err="1"/>
              <a:t>numpy</a:t>
            </a:r>
            <a:r>
              <a:rPr lang="en-US" sz="1400" dirty="0"/>
              <a:t> (np)</a:t>
            </a:r>
          </a:p>
          <a:p>
            <a:pPr lvl="1">
              <a:lnSpc>
                <a:spcPct val="115000"/>
              </a:lnSpc>
              <a:buFont typeface="IBM Plex Sans Medium"/>
              <a:buChar char="●"/>
            </a:pPr>
            <a:r>
              <a:rPr lang="en-US" sz="1400" dirty="0" err="1"/>
              <a:t>mathplotlib.pyplot</a:t>
            </a:r>
            <a:r>
              <a:rPr lang="en-US" sz="1400" dirty="0"/>
              <a:t> (</a:t>
            </a:r>
            <a:r>
              <a:rPr lang="en-US" sz="1400" dirty="0" err="1"/>
              <a:t>plt</a:t>
            </a:r>
            <a:r>
              <a:rPr lang="en-US" sz="1400" dirty="0"/>
              <a:t>)</a:t>
            </a:r>
          </a:p>
          <a:p>
            <a:pPr lvl="1">
              <a:lnSpc>
                <a:spcPct val="115000"/>
              </a:lnSpc>
              <a:buFont typeface="IBM Plex Sans Medium"/>
              <a:buChar char="●"/>
            </a:pPr>
            <a:r>
              <a:rPr lang="en-US" sz="1400" dirty="0" err="1"/>
              <a:t>tenserflow.keras</a:t>
            </a:r>
            <a:r>
              <a:rPr lang="en-US" sz="1400" dirty="0"/>
              <a:t>  (</a:t>
            </a:r>
            <a:r>
              <a:rPr lang="en-US" sz="1400" dirty="0" err="1"/>
              <a:t>keras</a:t>
            </a:r>
            <a:r>
              <a:rPr lang="en-US" sz="1400" dirty="0"/>
              <a:t>)</a:t>
            </a:r>
          </a:p>
          <a:p>
            <a:pPr marL="457200" lvl="0" indent="-298450" algn="l" rtl="0">
              <a:lnSpc>
                <a:spcPct val="115000"/>
              </a:lnSpc>
              <a:spcBef>
                <a:spcPts val="0"/>
              </a:spcBef>
              <a:spcAft>
                <a:spcPts val="0"/>
              </a:spcAft>
              <a:buClr>
                <a:schemeClr val="lt1"/>
              </a:buClr>
              <a:buSzPts val="1100"/>
              <a:buFont typeface="IBM Plex Sans Medium"/>
              <a:buChar char="●"/>
            </a:pPr>
            <a:endParaRPr lang="en-US" sz="1400" dirty="0"/>
          </a:p>
          <a:p>
            <a:pPr marL="457200" lvl="0" indent="-298450" algn="l" rtl="0">
              <a:lnSpc>
                <a:spcPct val="115000"/>
              </a:lnSpc>
              <a:spcBef>
                <a:spcPts val="0"/>
              </a:spcBef>
              <a:spcAft>
                <a:spcPts val="0"/>
              </a:spcAft>
              <a:buClr>
                <a:schemeClr val="lt1"/>
              </a:buClr>
              <a:buSzPts val="1100"/>
              <a:buFont typeface="IBM Plex Sans Medium"/>
              <a:buChar char="●"/>
            </a:pPr>
            <a:r>
              <a:rPr lang="en-US" sz="1400" dirty="0"/>
              <a:t>Load Fashion-MNIST dataset</a:t>
            </a:r>
          </a:p>
        </p:txBody>
      </p:sp>
      <p:pic>
        <p:nvPicPr>
          <p:cNvPr id="3" name="Picture 2" descr="A screenshot of a computer code&#10;&#10;Description automatically generated">
            <a:extLst>
              <a:ext uri="{FF2B5EF4-FFF2-40B4-BE49-F238E27FC236}">
                <a16:creationId xmlns:a16="http://schemas.microsoft.com/office/drawing/2014/main" id="{1934880A-A157-A25C-3A6F-D51C1081BA30}"/>
              </a:ext>
            </a:extLst>
          </p:cNvPr>
          <p:cNvPicPr>
            <a:picLocks noChangeAspect="1"/>
          </p:cNvPicPr>
          <p:nvPr/>
        </p:nvPicPr>
        <p:blipFill>
          <a:blip r:embed="rId3"/>
          <a:stretch>
            <a:fillRect/>
          </a:stretch>
        </p:blipFill>
        <p:spPr>
          <a:xfrm>
            <a:off x="4433741" y="1299496"/>
            <a:ext cx="3990259" cy="1025798"/>
          </a:xfrm>
          <a:prstGeom prst="rect">
            <a:avLst/>
          </a:prstGeom>
        </p:spPr>
      </p:pic>
      <p:pic>
        <p:nvPicPr>
          <p:cNvPr id="7" name="Picture 6">
            <a:extLst>
              <a:ext uri="{FF2B5EF4-FFF2-40B4-BE49-F238E27FC236}">
                <a16:creationId xmlns:a16="http://schemas.microsoft.com/office/drawing/2014/main" id="{0BFE0106-6DC2-F963-589C-B5F1A7000E66}"/>
              </a:ext>
            </a:extLst>
          </p:cNvPr>
          <p:cNvPicPr>
            <a:picLocks noChangeAspect="1"/>
          </p:cNvPicPr>
          <p:nvPr/>
        </p:nvPicPr>
        <p:blipFill>
          <a:blip r:embed="rId4"/>
          <a:stretch>
            <a:fillRect/>
          </a:stretch>
        </p:blipFill>
        <p:spPr>
          <a:xfrm>
            <a:off x="1352663" y="3142426"/>
            <a:ext cx="6162155" cy="672594"/>
          </a:xfrm>
          <a:prstGeom prst="rect">
            <a:avLst/>
          </a:prstGeom>
        </p:spPr>
      </p:pic>
    </p:spTree>
    <p:extLst>
      <p:ext uri="{BB962C8B-B14F-4D97-AF65-F5344CB8AC3E}">
        <p14:creationId xmlns:p14="http://schemas.microsoft.com/office/powerpoint/2010/main" val="1787882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Exploring the Dataset</a:t>
            </a:r>
            <a:endParaRPr dirty="0"/>
          </a:p>
        </p:txBody>
      </p:sp>
      <p:sp>
        <p:nvSpPr>
          <p:cNvPr id="132" name="Google Shape;132;p16"/>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lt1"/>
              </a:buClr>
              <a:buSzPts val="1100"/>
              <a:buFont typeface="IBM Plex Sans Medium"/>
              <a:buChar char="●"/>
            </a:pPr>
            <a:endParaRPr lang="en-US" sz="1400" dirty="0"/>
          </a:p>
          <a:p>
            <a:pPr marL="457200" lvl="0" indent="-298450" algn="l" rtl="0">
              <a:lnSpc>
                <a:spcPct val="115000"/>
              </a:lnSpc>
              <a:spcBef>
                <a:spcPts val="0"/>
              </a:spcBef>
              <a:spcAft>
                <a:spcPts val="0"/>
              </a:spcAft>
              <a:buClr>
                <a:schemeClr val="lt1"/>
              </a:buClr>
              <a:buSzPts val="1100"/>
              <a:buFont typeface="IBM Plex Sans Medium"/>
              <a:buChar char="●"/>
            </a:pPr>
            <a:r>
              <a:rPr lang="en-US" sz="1400" dirty="0" err="1"/>
              <a:t>x_train.shape</a:t>
            </a:r>
            <a:r>
              <a:rPr lang="en-US" sz="1400" dirty="0"/>
              <a:t>:</a:t>
            </a:r>
          </a:p>
          <a:p>
            <a:pPr lvl="1">
              <a:lnSpc>
                <a:spcPct val="115000"/>
              </a:lnSpc>
              <a:buFont typeface="IBM Plex Sans Medium"/>
              <a:buChar char="●"/>
            </a:pPr>
            <a:r>
              <a:rPr lang="en-US" sz="1400" dirty="0"/>
              <a:t>There are 60,000 images in the training set.	</a:t>
            </a:r>
          </a:p>
          <a:p>
            <a:pPr lvl="1">
              <a:lnSpc>
                <a:spcPct val="115000"/>
              </a:lnSpc>
              <a:buFont typeface="IBM Plex Sans Medium"/>
              <a:buChar char="●"/>
            </a:pPr>
            <a:r>
              <a:rPr lang="en-US" sz="1400" dirty="0"/>
              <a:t>Each image is 28x28 pixels.</a:t>
            </a:r>
            <a:endParaRPr lang="en-LB" sz="1400" dirty="0"/>
          </a:p>
          <a:p>
            <a:pPr marL="457200" lvl="0" indent="-298450" algn="l" rtl="0">
              <a:lnSpc>
                <a:spcPct val="115000"/>
              </a:lnSpc>
              <a:spcBef>
                <a:spcPts val="0"/>
              </a:spcBef>
              <a:spcAft>
                <a:spcPts val="0"/>
              </a:spcAft>
              <a:buClr>
                <a:schemeClr val="lt1"/>
              </a:buClr>
              <a:buSzPts val="1100"/>
              <a:buFont typeface="IBM Plex Sans Medium"/>
              <a:buChar char="●"/>
            </a:pPr>
            <a:endParaRPr lang="en-LB" sz="1400" dirty="0"/>
          </a:p>
          <a:p>
            <a:pPr marL="457200" lvl="0" indent="-298450" algn="l" rtl="0">
              <a:lnSpc>
                <a:spcPct val="115000"/>
              </a:lnSpc>
              <a:spcBef>
                <a:spcPts val="0"/>
              </a:spcBef>
              <a:spcAft>
                <a:spcPts val="0"/>
              </a:spcAft>
              <a:buClr>
                <a:schemeClr val="lt1"/>
              </a:buClr>
              <a:buSzPts val="1100"/>
              <a:buFont typeface="IBM Plex Sans Medium"/>
              <a:buChar char="●"/>
            </a:pPr>
            <a:endParaRPr lang="en-LB" sz="1400" dirty="0"/>
          </a:p>
          <a:p>
            <a:pPr marL="457200" lvl="0" indent="-298450" algn="l" rtl="0">
              <a:lnSpc>
                <a:spcPct val="115000"/>
              </a:lnSpc>
              <a:spcBef>
                <a:spcPts val="0"/>
              </a:spcBef>
              <a:spcAft>
                <a:spcPts val="0"/>
              </a:spcAft>
              <a:buClr>
                <a:schemeClr val="lt1"/>
              </a:buClr>
              <a:buSzPts val="1100"/>
              <a:buFont typeface="IBM Plex Sans Medium"/>
              <a:buChar char="●"/>
            </a:pPr>
            <a:r>
              <a:rPr lang="en-US" sz="1400" dirty="0" err="1"/>
              <a:t>x_valid.shape</a:t>
            </a:r>
            <a:r>
              <a:rPr lang="en-US" sz="1400" dirty="0"/>
              <a:t>:</a:t>
            </a:r>
          </a:p>
          <a:p>
            <a:pPr lvl="1">
              <a:lnSpc>
                <a:spcPct val="115000"/>
              </a:lnSpc>
              <a:buFont typeface="IBM Plex Sans Medium"/>
              <a:buChar char="●"/>
            </a:pPr>
            <a:r>
              <a:rPr lang="en-US" sz="1400" dirty="0"/>
              <a:t>There are 10,000 images in the testing set.	</a:t>
            </a:r>
          </a:p>
          <a:p>
            <a:pPr lvl="1">
              <a:lnSpc>
                <a:spcPct val="115000"/>
              </a:lnSpc>
              <a:buFont typeface="IBM Plex Sans Medium"/>
              <a:buChar char="●"/>
            </a:pPr>
            <a:r>
              <a:rPr lang="en-US" sz="1400" dirty="0"/>
              <a:t>Each image is 28x28 pixels.</a:t>
            </a:r>
            <a:endParaRPr lang="en-LB" sz="1400" dirty="0"/>
          </a:p>
          <a:p>
            <a:pPr marL="457200" lvl="0" indent="-298450" algn="l" rtl="0">
              <a:lnSpc>
                <a:spcPct val="115000"/>
              </a:lnSpc>
              <a:spcBef>
                <a:spcPts val="0"/>
              </a:spcBef>
              <a:spcAft>
                <a:spcPts val="0"/>
              </a:spcAft>
              <a:buClr>
                <a:schemeClr val="lt1"/>
              </a:buClr>
              <a:buSzPts val="1100"/>
              <a:buFont typeface="IBM Plex Sans Medium"/>
              <a:buChar char="●"/>
            </a:pPr>
            <a:endParaRPr lang="en-LB" sz="1400" dirty="0"/>
          </a:p>
          <a:p>
            <a:pPr marL="457200" lvl="0" indent="-298450" algn="l" rtl="0">
              <a:lnSpc>
                <a:spcPct val="115000"/>
              </a:lnSpc>
              <a:spcBef>
                <a:spcPts val="0"/>
              </a:spcBef>
              <a:spcAft>
                <a:spcPts val="0"/>
              </a:spcAft>
              <a:buClr>
                <a:schemeClr val="lt1"/>
              </a:buClr>
              <a:buSzPts val="1100"/>
              <a:buFont typeface="IBM Plex Sans Medium"/>
              <a:buChar char="●"/>
            </a:pPr>
            <a:endParaRPr lang="en-LB" sz="1400" dirty="0"/>
          </a:p>
        </p:txBody>
      </p:sp>
      <p:pic>
        <p:nvPicPr>
          <p:cNvPr id="3" name="Picture 2" descr="A screenshot of a computer&#10;&#10;Description automatically generated">
            <a:extLst>
              <a:ext uri="{FF2B5EF4-FFF2-40B4-BE49-F238E27FC236}">
                <a16:creationId xmlns:a16="http://schemas.microsoft.com/office/drawing/2014/main" id="{793CC5A7-161C-BCFD-5C0C-5A0E438B9EF4}"/>
              </a:ext>
            </a:extLst>
          </p:cNvPr>
          <p:cNvPicPr>
            <a:picLocks noChangeAspect="1"/>
          </p:cNvPicPr>
          <p:nvPr/>
        </p:nvPicPr>
        <p:blipFill>
          <a:blip r:embed="rId3"/>
          <a:stretch>
            <a:fillRect/>
          </a:stretch>
        </p:blipFill>
        <p:spPr>
          <a:xfrm>
            <a:off x="5987845" y="1533269"/>
            <a:ext cx="2188292" cy="85271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EAB04D2B-D4EE-B245-F5C3-A57E414BE997}"/>
              </a:ext>
            </a:extLst>
          </p:cNvPr>
          <p:cNvPicPr>
            <a:picLocks noChangeAspect="1"/>
          </p:cNvPicPr>
          <p:nvPr/>
        </p:nvPicPr>
        <p:blipFill>
          <a:blip r:embed="rId4"/>
          <a:stretch>
            <a:fillRect/>
          </a:stretch>
        </p:blipFill>
        <p:spPr>
          <a:xfrm>
            <a:off x="5987845" y="2923952"/>
            <a:ext cx="2188292" cy="883167"/>
          </a:xfrm>
          <a:prstGeom prst="rect">
            <a:avLst/>
          </a:prstGeom>
        </p:spPr>
      </p:pic>
    </p:spTree>
    <p:extLst>
      <p:ext uri="{BB962C8B-B14F-4D97-AF65-F5344CB8AC3E}">
        <p14:creationId xmlns:p14="http://schemas.microsoft.com/office/powerpoint/2010/main" val="187740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2" name="Google Shape;132;p16"/>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lt1"/>
              </a:buClr>
              <a:buSzPts val="1100"/>
              <a:buFont typeface="IBM Plex Sans Medium"/>
              <a:buChar char="●"/>
            </a:pPr>
            <a:r>
              <a:rPr lang="en-US" sz="1400" dirty="0"/>
              <a:t>The images are mapped to a label where the labels are split into:</a:t>
            </a:r>
          </a:p>
          <a:p>
            <a:pPr lvl="1">
              <a:lnSpc>
                <a:spcPct val="115000"/>
              </a:lnSpc>
              <a:buFont typeface="IBM Plex Sans Medium"/>
              <a:buChar char="●"/>
            </a:pPr>
            <a:r>
              <a:rPr lang="en-US" sz="1400" dirty="0"/>
              <a:t>T-shirt</a:t>
            </a:r>
          </a:p>
          <a:p>
            <a:pPr lvl="1">
              <a:lnSpc>
                <a:spcPct val="115000"/>
              </a:lnSpc>
              <a:buFont typeface="IBM Plex Sans Medium"/>
              <a:buChar char="●"/>
            </a:pPr>
            <a:r>
              <a:rPr lang="en-US" sz="1400" dirty="0"/>
              <a:t>Trousers</a:t>
            </a:r>
          </a:p>
          <a:p>
            <a:pPr lvl="1">
              <a:lnSpc>
                <a:spcPct val="115000"/>
              </a:lnSpc>
              <a:buFont typeface="IBM Plex Sans Medium"/>
              <a:buChar char="●"/>
            </a:pPr>
            <a:r>
              <a:rPr lang="en-US" sz="1400" dirty="0"/>
              <a:t>Pullover</a:t>
            </a:r>
          </a:p>
          <a:p>
            <a:pPr lvl="1">
              <a:lnSpc>
                <a:spcPct val="115000"/>
              </a:lnSpc>
              <a:buFont typeface="IBM Plex Sans Medium"/>
              <a:buChar char="●"/>
            </a:pPr>
            <a:r>
              <a:rPr lang="en-US" sz="1400" dirty="0"/>
              <a:t>Dress</a:t>
            </a:r>
          </a:p>
          <a:p>
            <a:pPr lvl="1">
              <a:lnSpc>
                <a:spcPct val="115000"/>
              </a:lnSpc>
              <a:buFont typeface="IBM Plex Sans Medium"/>
              <a:buChar char="●"/>
            </a:pPr>
            <a:r>
              <a:rPr lang="en-US" sz="1400" dirty="0"/>
              <a:t>Coat</a:t>
            </a:r>
          </a:p>
          <a:p>
            <a:pPr lvl="1">
              <a:lnSpc>
                <a:spcPct val="115000"/>
              </a:lnSpc>
              <a:buFont typeface="IBM Plex Sans Medium"/>
              <a:buChar char="●"/>
            </a:pPr>
            <a:r>
              <a:rPr lang="en-US" sz="1400" dirty="0"/>
              <a:t>Sandal</a:t>
            </a:r>
          </a:p>
          <a:p>
            <a:pPr lvl="1">
              <a:lnSpc>
                <a:spcPct val="115000"/>
              </a:lnSpc>
              <a:buFont typeface="IBM Plex Sans Medium"/>
              <a:buChar char="●"/>
            </a:pPr>
            <a:r>
              <a:rPr lang="en-US" sz="1400" dirty="0"/>
              <a:t>Shirt</a:t>
            </a:r>
          </a:p>
          <a:p>
            <a:pPr lvl="1">
              <a:lnSpc>
                <a:spcPct val="115000"/>
              </a:lnSpc>
              <a:buFont typeface="IBM Plex Sans Medium"/>
              <a:buChar char="●"/>
            </a:pPr>
            <a:r>
              <a:rPr lang="en-US" sz="1400" dirty="0"/>
              <a:t>Sneaker</a:t>
            </a:r>
          </a:p>
          <a:p>
            <a:pPr lvl="1">
              <a:lnSpc>
                <a:spcPct val="115000"/>
              </a:lnSpc>
              <a:buFont typeface="IBM Plex Sans Medium"/>
              <a:buChar char="●"/>
            </a:pPr>
            <a:r>
              <a:rPr lang="en-US" sz="1400" dirty="0"/>
              <a:t>Bag</a:t>
            </a:r>
          </a:p>
          <a:p>
            <a:pPr lvl="1">
              <a:lnSpc>
                <a:spcPct val="115000"/>
              </a:lnSpc>
              <a:buFont typeface="IBM Plex Sans Medium"/>
              <a:buChar char="●"/>
            </a:pPr>
            <a:r>
              <a:rPr lang="en-US" sz="1400" dirty="0"/>
              <a:t>Boot</a:t>
            </a:r>
          </a:p>
        </p:txBody>
      </p:sp>
      <p:pic>
        <p:nvPicPr>
          <p:cNvPr id="5" name="Picture 4" descr="A bird on a high heel&#10;&#10;Description automatically generated">
            <a:extLst>
              <a:ext uri="{FF2B5EF4-FFF2-40B4-BE49-F238E27FC236}">
                <a16:creationId xmlns:a16="http://schemas.microsoft.com/office/drawing/2014/main" id="{D8D0583A-A75F-62E7-9ADB-AAD0EA159C3D}"/>
              </a:ext>
            </a:extLst>
          </p:cNvPr>
          <p:cNvPicPr>
            <a:picLocks noChangeAspect="1"/>
          </p:cNvPicPr>
          <p:nvPr/>
        </p:nvPicPr>
        <p:blipFill>
          <a:blip r:embed="rId3"/>
          <a:stretch>
            <a:fillRect/>
          </a:stretch>
        </p:blipFill>
        <p:spPr>
          <a:xfrm>
            <a:off x="4719484" y="1699449"/>
            <a:ext cx="2762865" cy="2742748"/>
          </a:xfrm>
          <a:prstGeom prst="rect">
            <a:avLst/>
          </a:prstGeom>
        </p:spPr>
      </p:pic>
    </p:spTree>
    <p:extLst>
      <p:ext uri="{BB962C8B-B14F-4D97-AF65-F5344CB8AC3E}">
        <p14:creationId xmlns:p14="http://schemas.microsoft.com/office/powerpoint/2010/main" val="3935877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does it work?</a:t>
            </a:r>
            <a:endParaRPr dirty="0"/>
          </a:p>
        </p:txBody>
      </p:sp>
      <p:sp>
        <p:nvSpPr>
          <p:cNvPr id="132" name="Google Shape;132;p16"/>
          <p:cNvSpPr txBox="1">
            <a:spLocks noGrp="1"/>
          </p:cNvSpPr>
          <p:nvPr>
            <p:ph type="body" idx="1"/>
          </p:nvPr>
        </p:nvSpPr>
        <p:spPr>
          <a:xfrm>
            <a:off x="720000" y="1215752"/>
            <a:ext cx="4628749" cy="34164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lt1"/>
              </a:buClr>
              <a:buSzPts val="1100"/>
              <a:buFont typeface="IBM Plex Sans Medium"/>
              <a:buChar char="●"/>
            </a:pPr>
            <a:r>
              <a:rPr lang="en-US" sz="1400" dirty="0"/>
              <a:t>Each integer placed in the training image corresponds to an article of clothing.</a:t>
            </a:r>
          </a:p>
          <a:p>
            <a:pPr marL="457200" lvl="0" indent="-298450" algn="l" rtl="0">
              <a:lnSpc>
                <a:spcPct val="115000"/>
              </a:lnSpc>
              <a:spcBef>
                <a:spcPts val="0"/>
              </a:spcBef>
              <a:spcAft>
                <a:spcPts val="0"/>
              </a:spcAft>
              <a:buClr>
                <a:schemeClr val="lt1"/>
              </a:buClr>
              <a:buSzPts val="1100"/>
              <a:buFont typeface="IBM Plex Sans Medium"/>
              <a:buChar char="●"/>
            </a:pPr>
            <a:endParaRPr lang="en-US" sz="1400" dirty="0"/>
          </a:p>
          <a:p>
            <a:pPr marL="457200" lvl="0" indent="-298450" algn="l" rtl="0">
              <a:lnSpc>
                <a:spcPct val="115000"/>
              </a:lnSpc>
              <a:spcBef>
                <a:spcPts val="0"/>
              </a:spcBef>
              <a:spcAft>
                <a:spcPts val="0"/>
              </a:spcAft>
              <a:buClr>
                <a:schemeClr val="lt1"/>
              </a:buClr>
              <a:buSzPts val="1100"/>
              <a:buFont typeface="IBM Plex Sans Medium"/>
              <a:buChar char="●"/>
            </a:pPr>
            <a:r>
              <a:rPr lang="en-US" sz="1400" dirty="0"/>
              <a:t>The label at the same integer will output the integer from the </a:t>
            </a:r>
            <a:r>
              <a:rPr lang="en-US" sz="1400" dirty="0" err="1"/>
              <a:t>class_names</a:t>
            </a:r>
            <a:r>
              <a:rPr lang="en-US" sz="1400" dirty="0"/>
              <a:t> array.</a:t>
            </a:r>
          </a:p>
          <a:p>
            <a:pPr marL="457200" lvl="0" indent="-298450" algn="l" rtl="0">
              <a:lnSpc>
                <a:spcPct val="115000"/>
              </a:lnSpc>
              <a:spcBef>
                <a:spcPts val="0"/>
              </a:spcBef>
              <a:spcAft>
                <a:spcPts val="0"/>
              </a:spcAft>
              <a:buClr>
                <a:schemeClr val="lt1"/>
              </a:buClr>
              <a:buSzPts val="1100"/>
              <a:buFont typeface="IBM Plex Sans Medium"/>
              <a:buChar char="●"/>
            </a:pPr>
            <a:endParaRPr lang="en-US" sz="1400" dirty="0"/>
          </a:p>
          <a:p>
            <a:pPr>
              <a:lnSpc>
                <a:spcPct val="115000"/>
              </a:lnSpc>
              <a:buFont typeface="IBM Plex Sans Medium"/>
              <a:buChar char="●"/>
            </a:pPr>
            <a:r>
              <a:rPr lang="en-US" sz="1400" dirty="0" err="1"/>
              <a:t>class_names</a:t>
            </a:r>
            <a:r>
              <a:rPr lang="en-US" sz="1400" dirty="0"/>
              <a:t> = ['T-shirt', 'Trousers', 'Pullover’, 'Dress', 'Coat’, 'Sandal', 'Shirt', 'Sneaker', 'Bag', 'Boot']</a:t>
            </a:r>
          </a:p>
          <a:p>
            <a:pPr>
              <a:lnSpc>
                <a:spcPct val="115000"/>
              </a:lnSpc>
              <a:buFont typeface="IBM Plex Sans Medium"/>
              <a:buChar char="●"/>
            </a:pPr>
            <a:endParaRPr lang="en-US" sz="1400" dirty="0"/>
          </a:p>
          <a:p>
            <a:pPr marL="158750" lvl="0" indent="0" algn="l" rtl="0">
              <a:lnSpc>
                <a:spcPct val="115000"/>
              </a:lnSpc>
              <a:spcBef>
                <a:spcPts val="0"/>
              </a:spcBef>
              <a:spcAft>
                <a:spcPts val="0"/>
              </a:spcAft>
              <a:buClr>
                <a:schemeClr val="lt1"/>
              </a:buClr>
              <a:buSzPts val="1100"/>
              <a:buNone/>
            </a:pPr>
            <a:endParaRPr sz="1400" dirty="0"/>
          </a:p>
        </p:txBody>
      </p:sp>
      <p:pic>
        <p:nvPicPr>
          <p:cNvPr id="5" name="Picture 4" descr="A screen shot of a computer screen&#10;&#10;Description automatically generated">
            <a:extLst>
              <a:ext uri="{FF2B5EF4-FFF2-40B4-BE49-F238E27FC236}">
                <a16:creationId xmlns:a16="http://schemas.microsoft.com/office/drawing/2014/main" id="{BA47EBDE-5530-A036-79C8-F80832B69429}"/>
              </a:ext>
            </a:extLst>
          </p:cNvPr>
          <p:cNvPicPr>
            <a:picLocks noChangeAspect="1"/>
          </p:cNvPicPr>
          <p:nvPr/>
        </p:nvPicPr>
        <p:blipFill>
          <a:blip r:embed="rId3"/>
          <a:stretch>
            <a:fillRect/>
          </a:stretch>
        </p:blipFill>
        <p:spPr>
          <a:xfrm>
            <a:off x="5348749" y="1215752"/>
            <a:ext cx="3001306" cy="3051607"/>
          </a:xfrm>
          <a:prstGeom prst="rect">
            <a:avLst/>
          </a:prstGeom>
        </p:spPr>
      </p:pic>
      <p:pic>
        <p:nvPicPr>
          <p:cNvPr id="9" name="Picture 8" descr="A black and white text on a black background&#10;&#10;Description automatically generated">
            <a:extLst>
              <a:ext uri="{FF2B5EF4-FFF2-40B4-BE49-F238E27FC236}">
                <a16:creationId xmlns:a16="http://schemas.microsoft.com/office/drawing/2014/main" id="{958B40A7-A760-EB3A-7B22-1A52F0F9A4A4}"/>
              </a:ext>
            </a:extLst>
          </p:cNvPr>
          <p:cNvPicPr>
            <a:picLocks noChangeAspect="1"/>
          </p:cNvPicPr>
          <p:nvPr/>
        </p:nvPicPr>
        <p:blipFill>
          <a:blip r:embed="rId4"/>
          <a:stretch>
            <a:fillRect/>
          </a:stretch>
        </p:blipFill>
        <p:spPr>
          <a:xfrm>
            <a:off x="3330776" y="3342650"/>
            <a:ext cx="1566798" cy="816236"/>
          </a:xfrm>
          <a:prstGeom prst="rect">
            <a:avLst/>
          </a:prstGeom>
        </p:spPr>
      </p:pic>
    </p:spTree>
    <p:extLst>
      <p:ext uri="{BB962C8B-B14F-4D97-AF65-F5344CB8AC3E}">
        <p14:creationId xmlns:p14="http://schemas.microsoft.com/office/powerpoint/2010/main" val="3239903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Preparing the data for training…</a:t>
            </a:r>
            <a:endParaRPr dirty="0"/>
          </a:p>
        </p:txBody>
      </p:sp>
      <p:sp>
        <p:nvSpPr>
          <p:cNvPr id="132" name="Google Shape;132;p16"/>
          <p:cNvSpPr txBox="1">
            <a:spLocks noGrp="1"/>
          </p:cNvSpPr>
          <p:nvPr>
            <p:ph type="body" idx="1"/>
          </p:nvPr>
        </p:nvSpPr>
        <p:spPr>
          <a:xfrm>
            <a:off x="719999" y="1215752"/>
            <a:ext cx="7807529" cy="34164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lt1"/>
              </a:buClr>
              <a:buSzPts val="1100"/>
              <a:buFont typeface="IBM Plex Sans Medium"/>
              <a:buChar char="●"/>
            </a:pPr>
            <a:r>
              <a:rPr lang="en-US" sz="1400" dirty="0"/>
              <a:t>Flatten image data</a:t>
            </a:r>
          </a:p>
          <a:p>
            <a:pPr lvl="1">
              <a:lnSpc>
                <a:spcPct val="115000"/>
              </a:lnSpc>
              <a:buFont typeface="IBM Plex Sans Medium"/>
              <a:buChar char="●"/>
            </a:pPr>
            <a:r>
              <a:rPr lang="en-US" sz="1400" dirty="0"/>
              <a:t>Reshape into a 1D array containing                                                                                       784 pixel values each.</a:t>
            </a:r>
          </a:p>
          <a:p>
            <a:pPr marL="615950" lvl="1" indent="0">
              <a:lnSpc>
                <a:spcPct val="115000"/>
              </a:lnSpc>
              <a:buNone/>
            </a:pPr>
            <a:endParaRPr lang="en-US" sz="1400" dirty="0"/>
          </a:p>
          <a:p>
            <a:pPr marL="457200" lvl="0" indent="-298450" algn="l" rtl="0">
              <a:lnSpc>
                <a:spcPct val="115000"/>
              </a:lnSpc>
              <a:spcBef>
                <a:spcPts val="0"/>
              </a:spcBef>
              <a:spcAft>
                <a:spcPts val="0"/>
              </a:spcAft>
              <a:buClr>
                <a:schemeClr val="lt1"/>
              </a:buClr>
              <a:buSzPts val="1100"/>
              <a:buFont typeface="IBM Plex Sans Medium"/>
              <a:buChar char="●"/>
            </a:pPr>
            <a:r>
              <a:rPr lang="en-US" sz="1400" dirty="0"/>
              <a:t>Normalize the Data</a:t>
            </a:r>
          </a:p>
          <a:p>
            <a:pPr lvl="1">
              <a:lnSpc>
                <a:spcPct val="115000"/>
              </a:lnSpc>
              <a:buFont typeface="IBM Plex Sans Medium"/>
              <a:buChar char="●"/>
            </a:pPr>
            <a:r>
              <a:rPr lang="en-US" sz="1400" dirty="0"/>
              <a:t>Normalize the data by dividing by 255. The values are now [0.0-1.0].</a:t>
            </a:r>
          </a:p>
          <a:p>
            <a:pPr marL="457200" lvl="0" indent="-298450" algn="l" rtl="0">
              <a:lnSpc>
                <a:spcPct val="115000"/>
              </a:lnSpc>
              <a:spcBef>
                <a:spcPts val="0"/>
              </a:spcBef>
              <a:spcAft>
                <a:spcPts val="0"/>
              </a:spcAft>
              <a:buClr>
                <a:schemeClr val="lt1"/>
              </a:buClr>
              <a:buSzPts val="1100"/>
              <a:buFont typeface="IBM Plex Sans Medium"/>
              <a:buChar char="●"/>
            </a:pPr>
            <a:endParaRPr lang="en-US" sz="1400" dirty="0"/>
          </a:p>
          <a:p>
            <a:pPr marL="457200" lvl="0" indent="-298450" algn="l" rtl="0">
              <a:lnSpc>
                <a:spcPct val="115000"/>
              </a:lnSpc>
              <a:spcBef>
                <a:spcPts val="0"/>
              </a:spcBef>
              <a:spcAft>
                <a:spcPts val="0"/>
              </a:spcAft>
              <a:buClr>
                <a:schemeClr val="lt1"/>
              </a:buClr>
              <a:buSzPts val="1100"/>
              <a:buFont typeface="IBM Plex Sans Medium"/>
              <a:buChar char="●"/>
            </a:pPr>
            <a:r>
              <a:rPr lang="en-US" sz="1400" dirty="0"/>
              <a:t>Categorize the Labels:</a:t>
            </a:r>
          </a:p>
          <a:p>
            <a:pPr lvl="1">
              <a:lnSpc>
                <a:spcPct val="115000"/>
              </a:lnSpc>
              <a:buFont typeface="IBM Plex Sans Medium"/>
              <a:buChar char="●"/>
            </a:pPr>
            <a:r>
              <a:rPr lang="en-US" sz="1400" dirty="0"/>
              <a:t>Converting the single integer labels to a one-hot encoded format.</a:t>
            </a:r>
          </a:p>
          <a:p>
            <a:pPr marL="457200" lvl="0" indent="-298450" algn="l" rtl="0">
              <a:lnSpc>
                <a:spcPct val="115000"/>
              </a:lnSpc>
              <a:spcBef>
                <a:spcPts val="0"/>
              </a:spcBef>
              <a:spcAft>
                <a:spcPts val="0"/>
              </a:spcAft>
              <a:buClr>
                <a:schemeClr val="lt1"/>
              </a:buClr>
              <a:buSzPts val="1100"/>
              <a:buFont typeface="IBM Plex Sans Medium"/>
              <a:buChar char="●"/>
            </a:pPr>
            <a:endParaRPr lang="en-US" sz="1400" dirty="0"/>
          </a:p>
          <a:p>
            <a:pPr marL="457200" lvl="0" indent="-298450" algn="l" rtl="0">
              <a:lnSpc>
                <a:spcPct val="115000"/>
              </a:lnSpc>
              <a:spcBef>
                <a:spcPts val="0"/>
              </a:spcBef>
              <a:spcAft>
                <a:spcPts val="0"/>
              </a:spcAft>
              <a:buClr>
                <a:schemeClr val="lt1"/>
              </a:buClr>
              <a:buSzPts val="1100"/>
              <a:buFont typeface="IBM Plex Sans Medium"/>
              <a:buChar char="●"/>
            </a:pPr>
            <a:endParaRPr lang="en-US" sz="1400" dirty="0"/>
          </a:p>
          <a:p>
            <a:pPr marL="457200" lvl="0" indent="-298450" algn="l" rtl="0">
              <a:lnSpc>
                <a:spcPct val="115000"/>
              </a:lnSpc>
              <a:spcBef>
                <a:spcPts val="0"/>
              </a:spcBef>
              <a:spcAft>
                <a:spcPts val="0"/>
              </a:spcAft>
              <a:buClr>
                <a:schemeClr val="lt1"/>
              </a:buClr>
              <a:buSzPts val="1100"/>
              <a:buFont typeface="IBM Plex Sans Medium"/>
              <a:buChar char="●"/>
            </a:pPr>
            <a:endParaRPr lang="en-US" sz="1400" dirty="0"/>
          </a:p>
          <a:p>
            <a:pPr marL="457200" lvl="0" indent="-298450" algn="l" rtl="0">
              <a:lnSpc>
                <a:spcPct val="115000"/>
              </a:lnSpc>
              <a:spcBef>
                <a:spcPts val="0"/>
              </a:spcBef>
              <a:spcAft>
                <a:spcPts val="0"/>
              </a:spcAft>
              <a:buClr>
                <a:schemeClr val="lt1"/>
              </a:buClr>
              <a:buSzPts val="1100"/>
              <a:buFont typeface="IBM Plex Sans Medium"/>
              <a:buChar char="●"/>
            </a:pPr>
            <a:endParaRPr lang="en-US" sz="1400" dirty="0"/>
          </a:p>
          <a:p>
            <a:pPr marL="457200" lvl="0" indent="-298450" algn="l" rtl="0">
              <a:lnSpc>
                <a:spcPct val="115000"/>
              </a:lnSpc>
              <a:spcBef>
                <a:spcPts val="0"/>
              </a:spcBef>
              <a:spcAft>
                <a:spcPts val="0"/>
              </a:spcAft>
              <a:buClr>
                <a:schemeClr val="lt1"/>
              </a:buClr>
              <a:buSzPts val="1100"/>
              <a:buFont typeface="IBM Plex Sans Medium"/>
              <a:buChar char="●"/>
            </a:pPr>
            <a:endParaRPr lang="en-US" sz="1400" dirty="0"/>
          </a:p>
          <a:p>
            <a:pPr marL="457200" lvl="0" indent="-298450" algn="l" rtl="0">
              <a:lnSpc>
                <a:spcPct val="115000"/>
              </a:lnSpc>
              <a:spcBef>
                <a:spcPts val="0"/>
              </a:spcBef>
              <a:spcAft>
                <a:spcPts val="0"/>
              </a:spcAft>
              <a:buClr>
                <a:schemeClr val="lt1"/>
              </a:buClr>
              <a:buSzPts val="1100"/>
              <a:buFont typeface="IBM Plex Sans Medium"/>
              <a:buChar char="●"/>
            </a:pPr>
            <a:endParaRPr lang="en-US" sz="1400" dirty="0"/>
          </a:p>
          <a:p>
            <a:pPr marL="457200" lvl="0" indent="-298450" algn="l" rtl="0">
              <a:lnSpc>
                <a:spcPct val="115000"/>
              </a:lnSpc>
              <a:spcBef>
                <a:spcPts val="0"/>
              </a:spcBef>
              <a:spcAft>
                <a:spcPts val="0"/>
              </a:spcAft>
              <a:buClr>
                <a:schemeClr val="lt1"/>
              </a:buClr>
              <a:buSzPts val="1100"/>
              <a:buFont typeface="IBM Plex Sans Medium"/>
              <a:buChar char="●"/>
            </a:pPr>
            <a:endParaRPr lang="en-US" sz="1400" dirty="0"/>
          </a:p>
        </p:txBody>
      </p:sp>
      <p:sp>
        <p:nvSpPr>
          <p:cNvPr id="3" name="TextBox 2">
            <a:extLst>
              <a:ext uri="{FF2B5EF4-FFF2-40B4-BE49-F238E27FC236}">
                <a16:creationId xmlns:a16="http://schemas.microsoft.com/office/drawing/2014/main" id="{E313BEFE-B5E6-D125-678C-D957CB437531}"/>
              </a:ext>
            </a:extLst>
          </p:cNvPr>
          <p:cNvSpPr txBox="1"/>
          <p:nvPr/>
        </p:nvSpPr>
        <p:spPr>
          <a:xfrm>
            <a:off x="4591665" y="1681316"/>
            <a:ext cx="184731" cy="307777"/>
          </a:xfrm>
          <a:prstGeom prst="rect">
            <a:avLst/>
          </a:prstGeom>
          <a:noFill/>
        </p:spPr>
        <p:txBody>
          <a:bodyPr wrap="none" rtlCol="0">
            <a:spAutoFit/>
          </a:bodyPr>
          <a:lstStyle/>
          <a:p>
            <a:endParaRPr lang="en-LB" dirty="0"/>
          </a:p>
        </p:txBody>
      </p:sp>
      <p:pic>
        <p:nvPicPr>
          <p:cNvPr id="5" name="Picture 4">
            <a:extLst>
              <a:ext uri="{FF2B5EF4-FFF2-40B4-BE49-F238E27FC236}">
                <a16:creationId xmlns:a16="http://schemas.microsoft.com/office/drawing/2014/main" id="{F245FAE3-01EA-5919-F4BB-73F65DF76705}"/>
              </a:ext>
            </a:extLst>
          </p:cNvPr>
          <p:cNvPicPr>
            <a:picLocks noChangeAspect="1"/>
          </p:cNvPicPr>
          <p:nvPr/>
        </p:nvPicPr>
        <p:blipFill>
          <a:blip r:embed="rId3"/>
          <a:stretch>
            <a:fillRect/>
          </a:stretch>
        </p:blipFill>
        <p:spPr>
          <a:xfrm>
            <a:off x="4864887" y="1009800"/>
            <a:ext cx="3662642" cy="1281023"/>
          </a:xfrm>
          <a:prstGeom prst="rect">
            <a:avLst/>
          </a:prstGeom>
        </p:spPr>
      </p:pic>
    </p:spTree>
    <p:extLst>
      <p:ext uri="{BB962C8B-B14F-4D97-AF65-F5344CB8AC3E}">
        <p14:creationId xmlns:p14="http://schemas.microsoft.com/office/powerpoint/2010/main" val="511922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Creating the model</a:t>
            </a:r>
            <a:endParaRPr dirty="0"/>
          </a:p>
        </p:txBody>
      </p:sp>
      <p:sp>
        <p:nvSpPr>
          <p:cNvPr id="132" name="Google Shape;132;p16"/>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a:lnSpc>
                <a:spcPct val="115000"/>
              </a:lnSpc>
              <a:buFont typeface="IBM Plex Sans Medium"/>
              <a:buChar char="●"/>
            </a:pPr>
            <a:r>
              <a:rPr lang="en-US" sz="1400" dirty="0"/>
              <a:t>Initialize the model.</a:t>
            </a:r>
          </a:p>
          <a:p>
            <a:pPr>
              <a:lnSpc>
                <a:spcPct val="115000"/>
              </a:lnSpc>
              <a:buFont typeface="IBM Plex Sans Medium"/>
              <a:buChar char="●"/>
            </a:pPr>
            <a:endParaRPr lang="en-US" sz="1400" dirty="0"/>
          </a:p>
          <a:p>
            <a:pPr marL="457200" lvl="0" indent="-298450" algn="l" rtl="0">
              <a:lnSpc>
                <a:spcPct val="115000"/>
              </a:lnSpc>
              <a:spcBef>
                <a:spcPts val="0"/>
              </a:spcBef>
              <a:spcAft>
                <a:spcPts val="0"/>
              </a:spcAft>
              <a:buClr>
                <a:schemeClr val="lt1"/>
              </a:buClr>
              <a:buSzPts val="1100"/>
              <a:buFont typeface="IBM Plex Sans Medium"/>
              <a:buChar char="●"/>
            </a:pPr>
            <a:r>
              <a:rPr lang="en-US" sz="1400" dirty="0"/>
              <a:t>Create three layers:</a:t>
            </a:r>
          </a:p>
          <a:p>
            <a:pPr lvl="1">
              <a:lnSpc>
                <a:spcPct val="115000"/>
              </a:lnSpc>
              <a:buFont typeface="IBM Plex Sans Medium"/>
              <a:buChar char="●"/>
            </a:pPr>
            <a:r>
              <a:rPr lang="en-US" sz="1400" dirty="0"/>
              <a:t>Input layer of 512 neurons, </a:t>
            </a:r>
            <a:r>
              <a:rPr lang="en-US" sz="1400" dirty="0" err="1"/>
              <a:t>relu</a:t>
            </a:r>
            <a:r>
              <a:rPr lang="en-US" sz="1400" dirty="0"/>
              <a:t> activation function (reduce non-linearity) and an input shape of 784 as we previously flattened the data.</a:t>
            </a:r>
          </a:p>
          <a:p>
            <a:pPr lvl="1">
              <a:lnSpc>
                <a:spcPct val="115000"/>
              </a:lnSpc>
              <a:buFont typeface="IBM Plex Sans Medium"/>
              <a:buChar char="●"/>
            </a:pPr>
            <a:r>
              <a:rPr lang="en-US" sz="1400" dirty="0"/>
              <a:t>Hidden layer of 128 neurons and the </a:t>
            </a:r>
            <a:r>
              <a:rPr lang="en-US" sz="1400" dirty="0" err="1"/>
              <a:t>relu</a:t>
            </a:r>
            <a:r>
              <a:rPr lang="en-US" sz="1400" dirty="0"/>
              <a:t> activation function.</a:t>
            </a:r>
          </a:p>
          <a:p>
            <a:pPr lvl="1">
              <a:lnSpc>
                <a:spcPct val="115000"/>
              </a:lnSpc>
              <a:buFont typeface="IBM Plex Sans Medium"/>
              <a:buChar char="●"/>
            </a:pPr>
            <a:r>
              <a:rPr lang="en-US" sz="1400" dirty="0"/>
              <a:t>Output layer of 10 neurons (equivalent to 10 classes and the </a:t>
            </a:r>
            <a:r>
              <a:rPr lang="en-US" sz="1400" dirty="0" err="1"/>
              <a:t>softmax</a:t>
            </a:r>
            <a:r>
              <a:rPr lang="en-US" sz="1400" dirty="0"/>
              <a:t> activation function (each neurons output represents the probability of the corresponding class).</a:t>
            </a:r>
          </a:p>
          <a:p>
            <a:pPr>
              <a:lnSpc>
                <a:spcPct val="115000"/>
              </a:lnSpc>
              <a:buFont typeface="IBM Plex Sans Medium"/>
              <a:buChar char="●"/>
            </a:pPr>
            <a:endParaRPr lang="en-US" sz="1400" dirty="0"/>
          </a:p>
          <a:p>
            <a:pPr>
              <a:lnSpc>
                <a:spcPct val="115000"/>
              </a:lnSpc>
              <a:buFont typeface="IBM Plex Sans Medium"/>
              <a:buChar char="●"/>
            </a:pPr>
            <a:endParaRPr lang="en-US" sz="1400" dirty="0"/>
          </a:p>
          <a:p>
            <a:pPr>
              <a:lnSpc>
                <a:spcPct val="115000"/>
              </a:lnSpc>
              <a:buFont typeface="IBM Plex Sans Medium"/>
              <a:buChar char="●"/>
            </a:pPr>
            <a:endParaRPr lang="en-US" sz="1400" dirty="0"/>
          </a:p>
          <a:p>
            <a:pPr>
              <a:lnSpc>
                <a:spcPct val="115000"/>
              </a:lnSpc>
              <a:buFont typeface="IBM Plex Sans Medium"/>
              <a:buChar char="●"/>
            </a:pPr>
            <a:endParaRPr lang="en-US" sz="1400" dirty="0"/>
          </a:p>
          <a:p>
            <a:pPr>
              <a:lnSpc>
                <a:spcPct val="115000"/>
              </a:lnSpc>
              <a:buFont typeface="IBM Plex Sans Medium"/>
              <a:buChar char="●"/>
            </a:pPr>
            <a:endParaRPr lang="en-US" sz="1400" dirty="0"/>
          </a:p>
          <a:p>
            <a:pPr>
              <a:lnSpc>
                <a:spcPct val="115000"/>
              </a:lnSpc>
              <a:buFont typeface="IBM Plex Sans Medium"/>
              <a:buChar char="●"/>
            </a:pPr>
            <a:endParaRPr lang="en-US" sz="1400" dirty="0"/>
          </a:p>
          <a:p>
            <a:pPr>
              <a:lnSpc>
                <a:spcPct val="115000"/>
              </a:lnSpc>
              <a:buFont typeface="IBM Plex Sans Medium"/>
              <a:buChar char="●"/>
            </a:pPr>
            <a:endParaRPr lang="en-US" sz="1400" dirty="0"/>
          </a:p>
          <a:p>
            <a:pPr>
              <a:lnSpc>
                <a:spcPct val="115000"/>
              </a:lnSpc>
              <a:buFont typeface="IBM Plex Sans Medium"/>
              <a:buChar char="●"/>
            </a:pPr>
            <a:endParaRPr lang="en-US" sz="1400" dirty="0"/>
          </a:p>
          <a:p>
            <a:pPr>
              <a:lnSpc>
                <a:spcPct val="115000"/>
              </a:lnSpc>
              <a:buFont typeface="IBM Plex Sans Medium"/>
              <a:buChar char="●"/>
            </a:pPr>
            <a:endParaRPr lang="en-US" sz="1400" dirty="0"/>
          </a:p>
          <a:p>
            <a:pPr>
              <a:lnSpc>
                <a:spcPct val="115000"/>
              </a:lnSpc>
              <a:buFont typeface="IBM Plex Sans Medium"/>
              <a:buChar char="●"/>
            </a:pPr>
            <a:endParaRPr lang="en-US" sz="1400" dirty="0"/>
          </a:p>
          <a:p>
            <a:pPr marL="457200" lvl="0" indent="-298450" algn="l" rtl="0">
              <a:lnSpc>
                <a:spcPct val="115000"/>
              </a:lnSpc>
              <a:spcBef>
                <a:spcPts val="0"/>
              </a:spcBef>
              <a:spcAft>
                <a:spcPts val="0"/>
              </a:spcAft>
              <a:buClr>
                <a:schemeClr val="lt1"/>
              </a:buClr>
              <a:buSzPts val="1100"/>
              <a:buFont typeface="IBM Plex Sans Medium"/>
              <a:buChar char="●"/>
            </a:pPr>
            <a:endParaRPr sz="1400" dirty="0"/>
          </a:p>
        </p:txBody>
      </p:sp>
      <p:pic>
        <p:nvPicPr>
          <p:cNvPr id="2" name="Picture 1" descr="A black background with white text&#10;&#10;Description automatically generated">
            <a:extLst>
              <a:ext uri="{FF2B5EF4-FFF2-40B4-BE49-F238E27FC236}">
                <a16:creationId xmlns:a16="http://schemas.microsoft.com/office/drawing/2014/main" id="{4B52E83E-D79B-0D17-0803-6CE2446826CA}"/>
              </a:ext>
            </a:extLst>
          </p:cNvPr>
          <p:cNvPicPr>
            <a:picLocks noChangeAspect="1"/>
          </p:cNvPicPr>
          <p:nvPr/>
        </p:nvPicPr>
        <p:blipFill>
          <a:blip r:embed="rId3"/>
          <a:stretch>
            <a:fillRect/>
          </a:stretch>
        </p:blipFill>
        <p:spPr>
          <a:xfrm>
            <a:off x="4798142" y="1215752"/>
            <a:ext cx="3505610" cy="454983"/>
          </a:xfrm>
          <a:prstGeom prst="rect">
            <a:avLst/>
          </a:prstGeom>
        </p:spPr>
      </p:pic>
      <p:sp>
        <p:nvSpPr>
          <p:cNvPr id="5" name="TextBox 4">
            <a:extLst>
              <a:ext uri="{FF2B5EF4-FFF2-40B4-BE49-F238E27FC236}">
                <a16:creationId xmlns:a16="http://schemas.microsoft.com/office/drawing/2014/main" id="{BC37793A-B5B2-86C7-C35B-098E56192F3B}"/>
              </a:ext>
            </a:extLst>
          </p:cNvPr>
          <p:cNvSpPr txBox="1"/>
          <p:nvPr/>
        </p:nvSpPr>
        <p:spPr>
          <a:xfrm>
            <a:off x="2900516" y="1484671"/>
            <a:ext cx="184731" cy="307777"/>
          </a:xfrm>
          <a:prstGeom prst="rect">
            <a:avLst/>
          </a:prstGeom>
          <a:noFill/>
        </p:spPr>
        <p:txBody>
          <a:bodyPr wrap="none" rtlCol="0">
            <a:spAutoFit/>
          </a:bodyPr>
          <a:lstStyle/>
          <a:p>
            <a:endParaRPr lang="en-LB" dirty="0"/>
          </a:p>
        </p:txBody>
      </p:sp>
      <p:pic>
        <p:nvPicPr>
          <p:cNvPr id="6" name="Picture 5" descr="A black screen with white text&#10;&#10;Description automatically generated">
            <a:extLst>
              <a:ext uri="{FF2B5EF4-FFF2-40B4-BE49-F238E27FC236}">
                <a16:creationId xmlns:a16="http://schemas.microsoft.com/office/drawing/2014/main" id="{1B0548EB-3A91-3A39-E5CB-BAE8B7A56900}"/>
              </a:ext>
            </a:extLst>
          </p:cNvPr>
          <p:cNvPicPr>
            <a:picLocks noChangeAspect="1"/>
          </p:cNvPicPr>
          <p:nvPr/>
        </p:nvPicPr>
        <p:blipFill>
          <a:blip r:embed="rId4"/>
          <a:stretch>
            <a:fillRect/>
          </a:stretch>
        </p:blipFill>
        <p:spPr>
          <a:xfrm>
            <a:off x="2706696" y="3540363"/>
            <a:ext cx="5529911" cy="774769"/>
          </a:xfrm>
          <a:prstGeom prst="rect">
            <a:avLst/>
          </a:prstGeom>
        </p:spPr>
      </p:pic>
    </p:spTree>
    <p:extLst>
      <p:ext uri="{BB962C8B-B14F-4D97-AF65-F5344CB8AC3E}">
        <p14:creationId xmlns:p14="http://schemas.microsoft.com/office/powerpoint/2010/main" val="4121302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Model Summary</a:t>
            </a:r>
            <a:endParaRPr dirty="0"/>
          </a:p>
        </p:txBody>
      </p:sp>
      <p:sp>
        <p:nvSpPr>
          <p:cNvPr id="132" name="Google Shape;132;p16"/>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lt1"/>
              </a:buClr>
              <a:buSzPts val="1100"/>
              <a:buFont typeface="IBM Plex Sans Medium"/>
              <a:buChar char="●"/>
            </a:pPr>
            <a:endParaRPr sz="1400" dirty="0"/>
          </a:p>
        </p:txBody>
      </p:sp>
      <p:pic>
        <p:nvPicPr>
          <p:cNvPr id="3" name="Picture 2" descr="A screenshot of a computer program&#10;&#10;Description automatically generated">
            <a:extLst>
              <a:ext uri="{FF2B5EF4-FFF2-40B4-BE49-F238E27FC236}">
                <a16:creationId xmlns:a16="http://schemas.microsoft.com/office/drawing/2014/main" id="{30862F12-FB69-548D-7753-6942F4E28036}"/>
              </a:ext>
            </a:extLst>
          </p:cNvPr>
          <p:cNvPicPr>
            <a:picLocks noChangeAspect="1"/>
          </p:cNvPicPr>
          <p:nvPr/>
        </p:nvPicPr>
        <p:blipFill>
          <a:blip r:embed="rId3"/>
          <a:stretch>
            <a:fillRect/>
          </a:stretch>
        </p:blipFill>
        <p:spPr>
          <a:xfrm>
            <a:off x="720000" y="1009800"/>
            <a:ext cx="7704000" cy="3578808"/>
          </a:xfrm>
          <a:prstGeom prst="rect">
            <a:avLst/>
          </a:prstGeom>
        </p:spPr>
      </p:pic>
    </p:spTree>
    <p:extLst>
      <p:ext uri="{BB962C8B-B14F-4D97-AF65-F5344CB8AC3E}">
        <p14:creationId xmlns:p14="http://schemas.microsoft.com/office/powerpoint/2010/main" val="254789752"/>
      </p:ext>
    </p:extLst>
  </p:cSld>
  <p:clrMapOvr>
    <a:masterClrMapping/>
  </p:clrMapOvr>
</p:sld>
</file>

<file path=ppt/theme/theme1.xml><?xml version="1.0" encoding="utf-8"?>
<a:theme xmlns:a="http://schemas.openxmlformats.org/drawingml/2006/main" name="Korean AI Agency Pitch Deck Infographics by Slidesgo">
  <a:themeElements>
    <a:clrScheme name="Simple Light">
      <a:dk1>
        <a:srgbClr val="000328"/>
      </a:dk1>
      <a:lt1>
        <a:srgbClr val="FFFFFF"/>
      </a:lt1>
      <a:dk2>
        <a:srgbClr val="E0A9A8"/>
      </a:dk2>
      <a:lt2>
        <a:srgbClr val="005C8F"/>
      </a:lt2>
      <a:accent1>
        <a:srgbClr val="6128F6"/>
      </a:accent1>
      <a:accent2>
        <a:srgbClr val="5C659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1153</TotalTime>
  <Words>707</Words>
  <Application>Microsoft Macintosh PowerPoint</Application>
  <PresentationFormat>On-screen Show (16:9)</PresentationFormat>
  <Paragraphs>121</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Roboto Condensed Light</vt:lpstr>
      <vt:lpstr>IBM Plex Sans</vt:lpstr>
      <vt:lpstr>Arial</vt:lpstr>
      <vt:lpstr>IBM Plex Sans Medium</vt:lpstr>
      <vt:lpstr>Korean AI Agency Pitch Deck Infographics by Slidesgo</vt:lpstr>
      <vt:lpstr>Fashion MNIST Dataset</vt:lpstr>
      <vt:lpstr>What is it?</vt:lpstr>
      <vt:lpstr>PowerPoint Presentation</vt:lpstr>
      <vt:lpstr>Exploring the Dataset</vt:lpstr>
      <vt:lpstr>PowerPoint Presentation</vt:lpstr>
      <vt:lpstr>How does it work?</vt:lpstr>
      <vt:lpstr>Preparing the data for training…</vt:lpstr>
      <vt:lpstr>Creating the model</vt:lpstr>
      <vt:lpstr>Model Summary</vt:lpstr>
      <vt:lpstr>Compiling the Model</vt:lpstr>
      <vt:lpstr>Training the model</vt:lpstr>
      <vt:lpstr>Try again…</vt:lpstr>
      <vt:lpstr>Model Summary </vt:lpstr>
      <vt:lpstr>Plotting the History</vt:lpstr>
      <vt:lpstr>Loss</vt:lpstr>
      <vt:lpstr>Accuracy</vt:lpstr>
      <vt:lpstr>What does this mean?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Fashion MNIST Dataset</dc:title>
  <cp:lastModifiedBy>Kamal Dbouk</cp:lastModifiedBy>
  <cp:revision>7</cp:revision>
  <dcterms:modified xsi:type="dcterms:W3CDTF">2023-12-04T15:17:42Z</dcterms:modified>
</cp:coreProperties>
</file>